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35"/>
  </p:notesMasterIdLst>
  <p:handoutMasterIdLst>
    <p:handoutMasterId r:id="rId36"/>
  </p:handoutMasterIdLst>
  <p:sldIdLst>
    <p:sldId id="257" r:id="rId5"/>
    <p:sldId id="389" r:id="rId6"/>
    <p:sldId id="384" r:id="rId7"/>
    <p:sldId id="317" r:id="rId8"/>
    <p:sldId id="277" r:id="rId9"/>
    <p:sldId id="278" r:id="rId10"/>
    <p:sldId id="279" r:id="rId11"/>
    <p:sldId id="268" r:id="rId12"/>
    <p:sldId id="272" r:id="rId13"/>
    <p:sldId id="270" r:id="rId14"/>
    <p:sldId id="281" r:id="rId15"/>
    <p:sldId id="321" r:id="rId16"/>
    <p:sldId id="391" r:id="rId17"/>
    <p:sldId id="392" r:id="rId18"/>
    <p:sldId id="393" r:id="rId19"/>
    <p:sldId id="394" r:id="rId20"/>
    <p:sldId id="395" r:id="rId21"/>
    <p:sldId id="396" r:id="rId22"/>
    <p:sldId id="397" r:id="rId23"/>
    <p:sldId id="398" r:id="rId24"/>
    <p:sldId id="399" r:id="rId25"/>
    <p:sldId id="400" r:id="rId26"/>
    <p:sldId id="401" r:id="rId27"/>
    <p:sldId id="402" r:id="rId28"/>
    <p:sldId id="403" r:id="rId29"/>
    <p:sldId id="404" r:id="rId30"/>
    <p:sldId id="405" r:id="rId31"/>
    <p:sldId id="406" r:id="rId32"/>
    <p:sldId id="408" r:id="rId33"/>
    <p:sldId id="407" r:id="rId34"/>
  </p:sldIdLst>
  <p:sldSz cx="12192000" cy="6858000"/>
  <p:notesSz cx="6858000" cy="9144000"/>
  <p:defaultTextStyle>
    <a:defPPr rtl="0"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35B"/>
    <a:srgbClr val="CCE8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725" autoAdjust="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2709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tr-TR"/>
          </a:p>
        </p:txBody>
      </p:sp>
      <p:sp>
        <p:nvSpPr>
          <p:cNvPr id="3" name="Tarih Yer Tutucusu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42ED23-981A-47F0-A975-9F9DBE60B5D2}" type="datetime1">
              <a:rPr lang="tr-TR" smtClean="0"/>
              <a:t>30.03.2022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23CDBB5-5B4A-4483-935D-A73935186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tr-TR"/>
          </a:p>
        </p:txBody>
      </p:sp>
      <p:sp>
        <p:nvSpPr>
          <p:cNvPr id="3" name="Tarih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2F25B81-550B-4C70-AB0F-9B1B0907CDCD}" type="datetime1">
              <a:rPr lang="tr-TR" smtClean="0"/>
              <a:t>30.03.2022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tr-TR"/>
          </a:p>
        </p:txBody>
      </p:sp>
      <p:sp>
        <p:nvSpPr>
          <p:cNvPr id="5" name="Notlar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7CCE34D-CFF1-4FFE-815B-D050E7ED2DF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tr-TR" smtClean="0"/>
              <a:t>1</a:t>
            </a:fld>
            <a:endParaRPr lang="tr-TR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B00949FC-ED65-4E56-A4EB-BA1B58DAD0E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787A58C3-8901-492D-9376-01E59DACC57B}" type="datetime1">
              <a:rPr lang="tr-TR" smtClean="0"/>
              <a:t>30.03.2022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0835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tr-TR" smtClean="0"/>
              <a:t>3</a:t>
            </a:fld>
            <a:endParaRPr lang="tr-TR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2D9A3FB-FCE4-43ED-8C12-9181EDF9DCE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36AB4378-AB29-4F4F-805F-C4E72519CBDA}" type="datetime1">
              <a:rPr lang="tr-TR" smtClean="0"/>
              <a:t>30.03.2022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00331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tr-TR" smtClean="0"/>
              <a:t>4</a:t>
            </a:fld>
            <a:endParaRPr lang="tr-TR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400E72E9-DEFC-4D8F-B629-ACDF7B1E1FD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B70F0F3-9AE8-4CF9-AA32-8CF1CD68D989}" type="datetime1">
              <a:rPr lang="tr-TR" smtClean="0"/>
              <a:t>30.03.2022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6550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tr-TR" smtClean="0"/>
              <a:t>8</a:t>
            </a:fld>
            <a:endParaRPr lang="tr-TR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779C45FF-DF13-4EE8-A00E-FAFD76A60A1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5D1BE5B8-54D2-407D-AD80-5CE2C2C5E153}" type="datetime1">
              <a:rPr lang="tr-TR" smtClean="0"/>
              <a:t>30.03.2022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6330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DC0559-D619-4E56-BF6F-3712370C2150}" type="slidenum">
              <a:rPr lang="tr-TR" smtClean="0"/>
              <a:t>9</a:t>
            </a:fld>
            <a:endParaRPr lang="tr-TR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C209875C-23D6-4005-833D-DF2B9A617D8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A137E650-F027-4B46-B269-21DBD303C954}" type="datetime1">
              <a:rPr lang="tr-TR" smtClean="0"/>
              <a:t>30.03.2022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4541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tr-TR" smtClean="0"/>
              <a:t>10</a:t>
            </a:fld>
            <a:endParaRPr lang="tr-TR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CD71DC2-7E6D-4F05-8D04-ED51C642420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DFCC226-A822-4AD7-9D67-E05DD027647B}" type="datetime1">
              <a:rPr lang="tr-TR" smtClean="0"/>
              <a:t>30.03.2022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304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tr-TR" smtClean="0"/>
              <a:t>12</a:t>
            </a:fld>
            <a:endParaRPr lang="tr-TR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2F3AB5F5-E1B7-4F1F-A88A-41A8D7031F7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4E9BB742-8793-433B-B0E0-891FBEC27B92}" type="datetime1">
              <a:rPr lang="tr-TR" smtClean="0"/>
              <a:t>30.03.2022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50892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tr-TR" sz="4800"/>
              <a:t>3DFloat</a:t>
            </a:r>
          </a:p>
        </p:txBody>
      </p:sp>
      <p:sp>
        <p:nvSpPr>
          <p:cNvPr id="14" name="Resim Yer Tutucusu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452360" cy="685800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999413" y="44527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grpSp>
        <p:nvGrpSpPr>
          <p:cNvPr id="9" name="Gr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Serbest Biçim: Şekil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</p:grp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 rtlCol="0"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İçerik 3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Serbest Form: Şekil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tr-TR" dirty="0"/>
            </a:p>
          </p:txBody>
        </p:sp>
        <p:sp>
          <p:nvSpPr>
            <p:cNvPr id="36" name="Serbest Biçim: Şekil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tr-TR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</p:grpSp>
      <p:sp>
        <p:nvSpPr>
          <p:cNvPr id="19" name="Serbest Biçim: Şekil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15" name="Başlık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tr-TR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tr-TR"/>
              <a:t>Asıl başlık stilini düzenlemek için tıklayın</a:t>
            </a:r>
          </a:p>
        </p:txBody>
      </p:sp>
      <p:sp>
        <p:nvSpPr>
          <p:cNvPr id="16" name="Metin Yer Tutucusu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17" name="İçerik Yer Tutucusu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 rtlCol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</a:p>
        </p:txBody>
      </p:sp>
      <p:sp>
        <p:nvSpPr>
          <p:cNvPr id="22" name="Metin Yer Tutucusu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tr-TR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tr-TR"/>
              <a:t>Asıl metin stillerini düzenlemek için tıklayın</a:t>
            </a:r>
          </a:p>
        </p:txBody>
      </p:sp>
      <p:sp>
        <p:nvSpPr>
          <p:cNvPr id="23" name="İçerik Yer Tutucusu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</a:p>
        </p:txBody>
      </p:sp>
      <p:sp>
        <p:nvSpPr>
          <p:cNvPr id="18" name="Metin Yer Tutucusu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tr-TR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tr-TR"/>
              <a:t>DÜZENLEMEK için tıklayın</a:t>
            </a:r>
          </a:p>
        </p:txBody>
      </p:sp>
      <p:sp>
        <p:nvSpPr>
          <p:cNvPr id="21" name="İçerik Yer Tutucusu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Öz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tr-TR"/>
              <a:t>Asıl başlık stilini düzenlemek için tıklayın</a:t>
            </a:r>
          </a:p>
        </p:txBody>
      </p:sp>
      <p:sp>
        <p:nvSpPr>
          <p:cNvPr id="10" name="Resim Yer Tutucusu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7" name="İçerik Yer Tutucusu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2" name="Tarih Yer Tutucusu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Kapan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Başlık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tr-TR"/>
              <a:t>Asıl başlık stilini düzenlemek için tıklayın</a:t>
            </a:r>
            <a:endParaRPr lang="tr-TR" dirty="0"/>
          </a:p>
        </p:txBody>
      </p:sp>
      <p:sp>
        <p:nvSpPr>
          <p:cNvPr id="31" name="Alt Başlık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tr-TR">
                <a:solidFill>
                  <a:schemeClr val="tx1">
                    <a:alpha val="60000"/>
                  </a:schemeClr>
                </a:solidFill>
              </a:rPr>
              <a:t>Asıl alt başlık stilini düzenlemek için tıklayın</a:t>
            </a:r>
            <a:endParaRPr lang="tr-TR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Resim Yer Tutucusu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  <a:endParaRPr lang="tr-TR" dirty="0"/>
          </a:p>
        </p:txBody>
      </p:sp>
      <p:sp>
        <p:nvSpPr>
          <p:cNvPr id="42" name="Resim Yer Tutucusu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grpSp>
        <p:nvGrpSpPr>
          <p:cNvPr id="43" name="Gr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Serbest Biçim: Şekil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46" name="Serbest Biçim: Şekil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tr-TR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Serbest Biçim: Şekil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</p:grp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rtlCol="0"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pPr rtl="0"/>
            <a:r>
              <a:rPr lang="tr-TR"/>
              <a:t>Asıl başlık stilini düzenlemek için tıklayın</a:t>
            </a:r>
            <a:endParaRPr lang="tr-TR" dirty="0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tr-TR"/>
              <a:t>Asıl alt başlık stilini düzenlemek için tıklayın</a:t>
            </a:r>
            <a:endParaRPr lang="tr-TR" dirty="0"/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  <p:sp>
        <p:nvSpPr>
          <p:cNvPr id="19" name="Serbest Biçim: Şekil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grpSp>
        <p:nvGrpSpPr>
          <p:cNvPr id="34" name="Gr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Serbest Form: Şekil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tr-TR" dirty="0"/>
            </a:p>
          </p:txBody>
        </p:sp>
        <p:sp>
          <p:nvSpPr>
            <p:cNvPr id="36" name="Serbest Biçim: Şekil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tr-TR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grpSp>
        <p:nvGrpSpPr>
          <p:cNvPr id="13" name="Gr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Serbest Biçim: Şekil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</p:grpSp>
      <p:sp>
        <p:nvSpPr>
          <p:cNvPr id="2" name="Başlık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tr-TR"/>
              <a:t>Asıl başlık stilini düzenlemek için tıklayın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 lang="tr-TR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ih Yer Tutucusu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Resim Yazı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Serbest Biçim: Şekil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</p:grpSp>
      <p:sp>
        <p:nvSpPr>
          <p:cNvPr id="2" name="Başlık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rtlCol="0"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pPr rtl="0"/>
            <a:r>
              <a:rPr lang="tr-TR"/>
              <a:t>Asıl başlık stilini düzenlemek için tıklayın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 lang="tr-TR" dirty="0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 rtlCol="0"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ünd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rtlCol="0" anchor="b" anchorCtr="0">
            <a:noAutofit/>
          </a:bodyPr>
          <a:lstStyle>
            <a:lvl1pPr>
              <a:defRPr/>
            </a:lvl1pPr>
          </a:lstStyle>
          <a:p>
            <a:pPr rtl="0"/>
            <a:r>
              <a:rPr lang="tr-TR"/>
              <a:t>Başlık eklemek için tıklayın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rtlCol="0" anchor="t" anchorCtr="0">
            <a:noAutofit/>
          </a:bodyPr>
          <a:lstStyle>
            <a:lvl1pPr>
              <a:buNone/>
              <a:defRPr/>
            </a:lvl1pPr>
          </a:lstStyle>
          <a:p>
            <a:pPr rtl="0">
              <a:lnSpc>
                <a:spcPct val="120000"/>
              </a:lnSpc>
            </a:pPr>
            <a:r>
              <a:rPr lang="tr-TR" sz="1600"/>
              <a:t>Metin eklemek için tıklayın</a:t>
            </a:r>
          </a:p>
        </p:txBody>
      </p:sp>
      <p:sp>
        <p:nvSpPr>
          <p:cNvPr id="17" name="Resim Yer Tutucusu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22" name="Resim Yer Tutucusu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25" name="Resim Yer Tutucusu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2" name="Tarih Yer Tutucusu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grpSp>
        <p:nvGrpSpPr>
          <p:cNvPr id="10" name="Gr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Serbest Biçim: Şekil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iri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aşlık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tr-TR"/>
              <a:t>Asıl başlık stilini düzenlemek için tıklayın</a:t>
            </a:r>
            <a:endParaRPr lang="tr-TR" dirty="0"/>
          </a:p>
        </p:txBody>
      </p:sp>
      <p:sp>
        <p:nvSpPr>
          <p:cNvPr id="12" name="Resim Yer Tutucusu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18" name="Resim Yer Tutucusu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19" name="Resim Yer Tutucusu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20" name="Resim Yer Tutucusu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2" name="Tarih Yer Tutucusu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İçerik Yer Tutucusu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ölüm so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sim Yer Tutucusu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 rtlCol="0"/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Dikdörtgen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/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/>
          </a:p>
        </p:txBody>
      </p:sp>
      <p:sp>
        <p:nvSpPr>
          <p:cNvPr id="15" name="Başlık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>
            <a:lvl1pPr>
              <a:defRPr sz="6400"/>
            </a:lvl1pPr>
          </a:lstStyle>
          <a:p>
            <a:pPr rtl="0"/>
            <a:r>
              <a:rPr lang="tr-TR"/>
              <a:t>Asıl başlık stilini düzenlemek için tıklayın</a:t>
            </a:r>
            <a:endParaRPr lang="tr-TR" dirty="0"/>
          </a:p>
        </p:txBody>
      </p:sp>
      <p:sp>
        <p:nvSpPr>
          <p:cNvPr id="16" name="Alt Başlık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tr-TR">
                <a:solidFill>
                  <a:schemeClr val="tx1">
                    <a:alpha val="60000"/>
                  </a:schemeClr>
                </a:solidFill>
              </a:rPr>
              <a:t>Asıl alt başlık stilini düzenlemek için tıklayın</a:t>
            </a:r>
            <a:endParaRPr lang="tr-TR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ölüm so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sim Yer Tutucusu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 rtlCol="0"/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16" name="Alt Başlık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 rtlCol="0"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pPr rtl="0"/>
            <a:r>
              <a:rPr lang="tr-TR">
                <a:solidFill>
                  <a:schemeClr val="tx1">
                    <a:alpha val="60000"/>
                  </a:schemeClr>
                </a:solidFill>
              </a:rPr>
              <a:t>Asıl alt başlık stilini düzenlemek için tıklayın</a:t>
            </a:r>
            <a:endParaRPr lang="tr-TR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Başlık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rtlCol="0"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pPr rtl="0"/>
            <a:r>
              <a:rPr lang="tr-TR"/>
              <a:t>Asıl başlık stilini düzenlemek için tıklayın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Grafik Tablosu Zaman Çizelge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Serbest Biçim: Şekil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tr-TR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16" name="Serbest Biçim: Şekil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tr-TR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Başlık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tr-TR" dirty="0"/>
            </a:lvl1pPr>
          </a:lstStyle>
          <a:p>
            <a:pPr lvl="0" rtl="0">
              <a:lnSpc>
                <a:spcPct val="100000"/>
              </a:lnSpc>
            </a:pPr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 rtlCol="0">
            <a:noAutofit/>
          </a:bodyPr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 lang="tr-TR" dirty="0"/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rtlCol="0" anchor="b" anchorCtr="0">
            <a:noAutofit/>
          </a:bodyPr>
          <a:lstStyle>
            <a:lvl1pPr>
              <a:defRPr sz="4000"/>
            </a:lvl1pPr>
          </a:lstStyle>
          <a:p>
            <a:pPr rtl="0"/>
            <a:r>
              <a:rPr lang="tr-TR"/>
              <a:t>Asıl başlık stilini düzenlemek için tıklayın</a:t>
            </a:r>
            <a:endParaRPr lang="tr-TR" dirty="0"/>
          </a:p>
        </p:txBody>
      </p:sp>
      <p:grpSp>
        <p:nvGrpSpPr>
          <p:cNvPr id="8" name="Gr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Serbest 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10" name="Serbest 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11" name="Serbest 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17" name="İçerik Yer Tutucusu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15" name="Resim Yer Tutucusu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2" name="Tarih Yer Tutucusu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Ek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ikdörtgen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tr-T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40" name="Başlık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 rtlCol="0">
            <a:noAutofit/>
          </a:bodyPr>
          <a:lstStyle/>
          <a:p>
            <a:pPr rtl="0"/>
            <a:r>
              <a:rPr lang="tr-TR"/>
              <a:t>Ekip</a:t>
            </a:r>
          </a:p>
        </p:txBody>
      </p:sp>
      <p:grpSp>
        <p:nvGrpSpPr>
          <p:cNvPr id="51" name="Gr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Serbest Biçim: Şekil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53" name="Serbest Biçim: Şekil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</p:grpSp>
      <p:sp>
        <p:nvSpPr>
          <p:cNvPr id="56" name="Resim Yer Tutucusu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57" name="Resim Yer Tutucusu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58" name="Resim Yer Tutucusu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  <a:endParaRPr lang="tr-TR" dirty="0"/>
          </a:p>
        </p:txBody>
      </p:sp>
      <p:sp>
        <p:nvSpPr>
          <p:cNvPr id="59" name="Resim Yer Tutucusu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tr-TR"/>
              <a:t>Resim eklemek için simgeye tıklayın</a:t>
            </a:r>
          </a:p>
        </p:txBody>
      </p:sp>
      <p:sp>
        <p:nvSpPr>
          <p:cNvPr id="63" name="Metin Yer Tutucusu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tr-TR"/>
              <a:t>Ad</a:t>
            </a:r>
          </a:p>
        </p:txBody>
      </p:sp>
      <p:sp>
        <p:nvSpPr>
          <p:cNvPr id="61" name="Metin Yer Tutucusu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tr-TR"/>
              <a:t>Başlık</a:t>
            </a:r>
          </a:p>
        </p:txBody>
      </p:sp>
      <p:sp>
        <p:nvSpPr>
          <p:cNvPr id="65" name="Metin Yer Tutucusu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tr-TR"/>
              <a:t>Ad</a:t>
            </a:r>
          </a:p>
        </p:txBody>
      </p:sp>
      <p:sp>
        <p:nvSpPr>
          <p:cNvPr id="64" name="Metin Yer Tutucusu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tr-TR"/>
              <a:t>Başlık</a:t>
            </a:r>
          </a:p>
        </p:txBody>
      </p:sp>
      <p:sp>
        <p:nvSpPr>
          <p:cNvPr id="67" name="Metin Yer Tutucusu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tr-TR"/>
              <a:t>Ad</a:t>
            </a:r>
          </a:p>
        </p:txBody>
      </p:sp>
      <p:sp>
        <p:nvSpPr>
          <p:cNvPr id="66" name="Metin Yer Tutucusu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tr-TR"/>
              <a:t>Başlık</a:t>
            </a:r>
          </a:p>
        </p:txBody>
      </p:sp>
      <p:sp>
        <p:nvSpPr>
          <p:cNvPr id="69" name="Metin Yer Tutucusu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tr-TR"/>
              <a:t>Ad</a:t>
            </a:r>
          </a:p>
        </p:txBody>
      </p:sp>
      <p:sp>
        <p:nvSpPr>
          <p:cNvPr id="68" name="Metin Yer Tutucusu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tr-TR"/>
              <a:t>Başlık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İçerik 2 sütunu (karşılaştırma slaydı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tr-TR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tr-TR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 rtlCol="0"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tr-TR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 rtlCol="0"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</a:p>
        </p:txBody>
      </p:sp>
      <p:sp>
        <p:nvSpPr>
          <p:cNvPr id="7" name="Tarih Yer Tutucusu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 rtl="0">
              <a:lnSpc>
                <a:spcPct val="100000"/>
              </a:lnSpc>
            </a:pPr>
            <a:r>
              <a:rPr lang="tr-TR" dirty="0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tr-TR"/>
              <a:t>2 Şubat 20XX, Salı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tr-TR"/>
              <a:t>Örnek Alt Bilgi Metni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fld id="{DBA1B0FB-D917-4C8C-928F-313BD683BF3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tr-TR" sz="4800" kern="1200" dirty="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27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video" Target="../media/media1.mp4"/><Relationship Id="rId16" Type="http://schemas.openxmlformats.org/officeDocument/2006/relationships/image" Target="../media/image42.png"/><Relationship Id="rId1" Type="http://schemas.microsoft.com/office/2007/relationships/media" Target="../media/media1.mp4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10" Type="http://schemas.openxmlformats.org/officeDocument/2006/relationships/image" Target="../media/image59.sv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69.png"/><Relationship Id="rId7" Type="http://schemas.openxmlformats.org/officeDocument/2006/relationships/image" Target="../media/image5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10" Type="http://schemas.openxmlformats.org/officeDocument/2006/relationships/image" Target="../media/image57.svg"/><Relationship Id="rId4" Type="http://schemas.openxmlformats.org/officeDocument/2006/relationships/image" Target="../media/image70.png"/><Relationship Id="rId9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slack.com/resources/collections/slack-platform" TargetMode="External"/><Relationship Id="rId13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6.png"/><Relationship Id="rId12" Type="http://schemas.openxmlformats.org/officeDocument/2006/relationships/hyperlink" Target="https://slack.com/resources/collections/slack-connect-a-better-way-to-communicate-with-external-partners" TargetMode="External"/><Relationship Id="rId2" Type="http://schemas.openxmlformats.org/officeDocument/2006/relationships/hyperlink" Target="https://d34u8crftukxnk.cloudfront.net/slackpress/prod/sites/6/new-to-slack-collections-hero%402x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lack.com/resources/collections/slack-for-team-collaboration" TargetMode="External"/><Relationship Id="rId11" Type="http://schemas.openxmlformats.org/officeDocument/2006/relationships/image" Target="../media/image78.png"/><Relationship Id="rId5" Type="http://schemas.openxmlformats.org/officeDocument/2006/relationships/image" Target="../media/image75.png"/><Relationship Id="rId10" Type="http://schemas.openxmlformats.org/officeDocument/2006/relationships/hyperlink" Target="https://slack.com/resources/collections/slack-as-your-digital-hq" TargetMode="External"/><Relationship Id="rId4" Type="http://schemas.openxmlformats.org/officeDocument/2006/relationships/hyperlink" Target="https://slack.com/resources/collections/the-power-of-slack-and-atlassian" TargetMode="External"/><Relationship Id="rId9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sv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4.sv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86E938C-9D94-4B05-979A-D39FFC45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9414" y="1051551"/>
            <a:ext cx="3565524" cy="2384898"/>
          </a:xfrm>
        </p:spPr>
        <p:txBody>
          <a:bodyPr wrap="square" rtlCol="0" anchor="b" anchorCtr="0">
            <a:normAutofit/>
          </a:bodyPr>
          <a:lstStyle/>
          <a:p>
            <a:pPr algn="ctr" rtl="0"/>
            <a:r>
              <a:rPr lang="tr-TR" dirty="0"/>
              <a:t>SLACK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6983319D-EDA2-45D7-8FA4-074F322F3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452360" cy="6858000"/>
          </a:xfrm>
          <a:prstGeom prst="rect">
            <a:avLst/>
          </a:prstGeom>
          <a:noFill/>
        </p:spPr>
      </p:pic>
      <p:sp>
        <p:nvSpPr>
          <p:cNvPr id="3" name="Alt Başlık 2">
            <a:extLst>
              <a:ext uri="{FF2B5EF4-FFF2-40B4-BE49-F238E27FC236}">
                <a16:creationId xmlns:a16="http://schemas.microsoft.com/office/drawing/2014/main" id="{D9A11267-FC52-4990-8D98-010AFABA55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 wrap="square" rtlCol="0">
            <a:normAutofit/>
          </a:bodyPr>
          <a:lstStyle/>
          <a:p>
            <a:pPr algn="ctr" rtl="0"/>
            <a:r>
              <a:rPr lang="tr-TR" dirty="0"/>
              <a:t>Görkem İ. Sağlam</a:t>
            </a:r>
          </a:p>
          <a:p>
            <a:pPr algn="ctr" rtl="0"/>
            <a:r>
              <a:rPr lang="tr-TR" dirty="0"/>
              <a:t>İrem Özgürel</a:t>
            </a:r>
          </a:p>
          <a:p>
            <a:pPr algn="ctr" rtl="0"/>
            <a:r>
              <a:rPr lang="tr-TR" dirty="0"/>
              <a:t>Yusuf  Tokmak</a:t>
            </a:r>
          </a:p>
        </p:txBody>
      </p:sp>
    </p:spTree>
    <p:extLst>
      <p:ext uri="{BB962C8B-B14F-4D97-AF65-F5344CB8AC3E}">
        <p14:creationId xmlns:p14="http://schemas.microsoft.com/office/powerpoint/2010/main" val="752814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Başlık 2">
            <a:extLst>
              <a:ext uri="{FF2B5EF4-FFF2-40B4-BE49-F238E27FC236}">
                <a16:creationId xmlns:a16="http://schemas.microsoft.com/office/drawing/2014/main" id="{F90317B6-6EAE-4E27-A251-229B8B863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2734" y="196900"/>
            <a:ext cx="4066531" cy="329311"/>
          </a:xfrm>
        </p:spPr>
        <p:txBody>
          <a:bodyPr rtlCol="0"/>
          <a:lstStyle/>
          <a:p>
            <a:pPr rtl="0"/>
            <a:r>
              <a:rPr lang="tr-TR" sz="2600" dirty="0"/>
              <a:t>Chat Alanındaki Bazı Detaylar</a:t>
            </a:r>
          </a:p>
        </p:txBody>
      </p:sp>
      <p:sp>
        <p:nvSpPr>
          <p:cNvPr id="41" name="Slayt Numarası Yer Tutucusu 5">
            <a:extLst>
              <a:ext uri="{FF2B5EF4-FFF2-40B4-BE49-F238E27FC236}">
                <a16:creationId xmlns:a16="http://schemas.microsoft.com/office/drawing/2014/main" id="{55F94246-71F7-45C3-888F-B0CD07D72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tr-TR" smtClean="0"/>
              <a:pPr rtl="0"/>
              <a:t>10</a:t>
            </a:fld>
            <a:endParaRPr lang="tr-TR"/>
          </a:p>
        </p:txBody>
      </p:sp>
      <p:sp>
        <p:nvSpPr>
          <p:cNvPr id="42" name="Başlık 2">
            <a:extLst>
              <a:ext uri="{FF2B5EF4-FFF2-40B4-BE49-F238E27FC236}">
                <a16:creationId xmlns:a16="http://schemas.microsoft.com/office/drawing/2014/main" id="{D41994CE-E81F-40DD-AE6B-1AE3B1C096DF}"/>
              </a:ext>
            </a:extLst>
          </p:cNvPr>
          <p:cNvSpPr txBox="1">
            <a:spLocks/>
          </p:cNvSpPr>
          <p:nvPr/>
        </p:nvSpPr>
        <p:spPr>
          <a:xfrm>
            <a:off x="212477" y="780621"/>
            <a:ext cx="4066531" cy="32931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r>
              <a:rPr lang="tr-TR" sz="2200" dirty="0"/>
              <a:t>Gönderi Oluşturmak:</a:t>
            </a:r>
          </a:p>
        </p:txBody>
      </p:sp>
      <p:sp>
        <p:nvSpPr>
          <p:cNvPr id="54" name="Başlık 2">
            <a:extLst>
              <a:ext uri="{FF2B5EF4-FFF2-40B4-BE49-F238E27FC236}">
                <a16:creationId xmlns:a16="http://schemas.microsoft.com/office/drawing/2014/main" id="{9528D917-2308-4A18-A195-04FCEDD6227F}"/>
              </a:ext>
            </a:extLst>
          </p:cNvPr>
          <p:cNvSpPr txBox="1">
            <a:spLocks/>
          </p:cNvSpPr>
          <p:nvPr/>
        </p:nvSpPr>
        <p:spPr>
          <a:xfrm>
            <a:off x="-44017" y="1459232"/>
            <a:ext cx="4066531" cy="32931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400" dirty="0"/>
              <a:t>Chat alanındaki ‘+’ butonuna bastıktan sonra Gönderi Oluştura Basıyoruz</a:t>
            </a:r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FDBC7340-5FD6-43F2-BCDD-2D8B2A5BF4F0}"/>
              </a:ext>
            </a:extLst>
          </p:cNvPr>
          <p:cNvSpPr/>
          <p:nvPr/>
        </p:nvSpPr>
        <p:spPr>
          <a:xfrm>
            <a:off x="414068" y="2777705"/>
            <a:ext cx="1388852" cy="3191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5" name="Resim 54">
            <a:extLst>
              <a:ext uri="{FF2B5EF4-FFF2-40B4-BE49-F238E27FC236}">
                <a16:creationId xmlns:a16="http://schemas.microsoft.com/office/drawing/2014/main" id="{D6A6BFDB-5217-4149-9A1F-3470CBA2F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407" y="1933366"/>
            <a:ext cx="7037525" cy="3872211"/>
          </a:xfrm>
          <a:prstGeom prst="rect">
            <a:avLst/>
          </a:prstGeom>
        </p:spPr>
      </p:pic>
      <p:sp>
        <p:nvSpPr>
          <p:cNvPr id="56" name="Başlık 2">
            <a:extLst>
              <a:ext uri="{FF2B5EF4-FFF2-40B4-BE49-F238E27FC236}">
                <a16:creationId xmlns:a16="http://schemas.microsoft.com/office/drawing/2014/main" id="{6DBD2804-82A8-4D3A-BBD7-B243DFCABE0A}"/>
              </a:ext>
            </a:extLst>
          </p:cNvPr>
          <p:cNvSpPr txBox="1">
            <a:spLocks/>
          </p:cNvSpPr>
          <p:nvPr/>
        </p:nvSpPr>
        <p:spPr>
          <a:xfrm>
            <a:off x="6225903" y="1459232"/>
            <a:ext cx="4066531" cy="32931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400" dirty="0"/>
              <a:t>Gönderimizin başlığını ve içeriğini belirledikten sonra ‘Paylaş’ butonuna tıklıyoruz.</a:t>
            </a:r>
          </a:p>
        </p:txBody>
      </p:sp>
      <p:sp>
        <p:nvSpPr>
          <p:cNvPr id="57" name="Ok: Yukarı 56">
            <a:extLst>
              <a:ext uri="{FF2B5EF4-FFF2-40B4-BE49-F238E27FC236}">
                <a16:creationId xmlns:a16="http://schemas.microsoft.com/office/drawing/2014/main" id="{501A66CE-6272-49A5-8D42-AE124FE32392}"/>
              </a:ext>
            </a:extLst>
          </p:cNvPr>
          <p:cNvSpPr/>
          <p:nvPr/>
        </p:nvSpPr>
        <p:spPr>
          <a:xfrm>
            <a:off x="11024558" y="2216989"/>
            <a:ext cx="155276" cy="49170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9" name="Resim 58">
            <a:extLst>
              <a:ext uri="{FF2B5EF4-FFF2-40B4-BE49-F238E27FC236}">
                <a16:creationId xmlns:a16="http://schemas.microsoft.com/office/drawing/2014/main" id="{E152586C-4CE4-4B61-9A0B-A27C20279B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478" y="1937366"/>
            <a:ext cx="4221500" cy="3868211"/>
          </a:xfrm>
          <a:prstGeom prst="rect">
            <a:avLst/>
          </a:prstGeom>
        </p:spPr>
      </p:pic>
      <p:sp>
        <p:nvSpPr>
          <p:cNvPr id="2" name="Dikdörtgen 1">
            <a:extLst>
              <a:ext uri="{FF2B5EF4-FFF2-40B4-BE49-F238E27FC236}">
                <a16:creationId xmlns:a16="http://schemas.microsoft.com/office/drawing/2014/main" id="{88006A04-5390-4EC3-A001-03671C47165E}"/>
              </a:ext>
            </a:extLst>
          </p:cNvPr>
          <p:cNvSpPr/>
          <p:nvPr/>
        </p:nvSpPr>
        <p:spPr>
          <a:xfrm>
            <a:off x="414068" y="3096883"/>
            <a:ext cx="1716657" cy="3925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91345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Resim 26">
            <a:extLst>
              <a:ext uri="{FF2B5EF4-FFF2-40B4-BE49-F238E27FC236}">
                <a16:creationId xmlns:a16="http://schemas.microsoft.com/office/drawing/2014/main" id="{EEDCA3CD-6A26-4E34-8DFD-F6311F655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12" y="831167"/>
            <a:ext cx="5325218" cy="5506218"/>
          </a:xfrm>
          <a:prstGeom prst="rect">
            <a:avLst/>
          </a:prstGeom>
        </p:spPr>
      </p:pic>
      <p:cxnSp>
        <p:nvCxnSpPr>
          <p:cNvPr id="29" name="Düz Ok Bağlayıcısı 28">
            <a:extLst>
              <a:ext uri="{FF2B5EF4-FFF2-40B4-BE49-F238E27FC236}">
                <a16:creationId xmlns:a16="http://schemas.microsoft.com/office/drawing/2014/main" id="{C56FD9E4-2368-41EA-A5AE-1D0044C92B33}"/>
              </a:ext>
            </a:extLst>
          </p:cNvPr>
          <p:cNvCxnSpPr>
            <a:cxnSpLocks/>
          </p:cNvCxnSpPr>
          <p:nvPr/>
        </p:nvCxnSpPr>
        <p:spPr>
          <a:xfrm>
            <a:off x="5270740" y="2035834"/>
            <a:ext cx="71599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EFCF1749-87A8-40DE-805A-45F528622B2C}"/>
              </a:ext>
            </a:extLst>
          </p:cNvPr>
          <p:cNvSpPr txBox="1"/>
          <p:nvPr/>
        </p:nvSpPr>
        <p:spPr>
          <a:xfrm>
            <a:off x="5986732" y="1881945"/>
            <a:ext cx="5555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/>
              <a:t>Gönderinin paylaşılacağı kanal (Bu alan sadece bireylerde seçilebilir.) </a:t>
            </a: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17D07FEA-D2C6-4423-B3A9-343C98041426}"/>
              </a:ext>
            </a:extLst>
          </p:cNvPr>
          <p:cNvSpPr txBox="1"/>
          <p:nvPr/>
        </p:nvSpPr>
        <p:spPr>
          <a:xfrm>
            <a:off x="5986731" y="2602301"/>
            <a:ext cx="5555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/>
              <a:t>Üyelerin gönderi üzerinde bir değişiklik / güncelleme yapmasına izin ver butonu.</a:t>
            </a:r>
          </a:p>
        </p:txBody>
      </p:sp>
      <p:cxnSp>
        <p:nvCxnSpPr>
          <p:cNvPr id="33" name="Düz Ok Bağlayıcısı 32">
            <a:extLst>
              <a:ext uri="{FF2B5EF4-FFF2-40B4-BE49-F238E27FC236}">
                <a16:creationId xmlns:a16="http://schemas.microsoft.com/office/drawing/2014/main" id="{E6DACBBA-4963-4C19-B024-409C079100D0}"/>
              </a:ext>
            </a:extLst>
          </p:cNvPr>
          <p:cNvCxnSpPr>
            <a:cxnSpLocks/>
          </p:cNvCxnSpPr>
          <p:nvPr/>
        </p:nvCxnSpPr>
        <p:spPr>
          <a:xfrm>
            <a:off x="4146431" y="2756190"/>
            <a:ext cx="18403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Ok Bağlayıcısı 34">
            <a:extLst>
              <a:ext uri="{FF2B5EF4-FFF2-40B4-BE49-F238E27FC236}">
                <a16:creationId xmlns:a16="http://schemas.microsoft.com/office/drawing/2014/main" id="{65AF0F4E-A123-4351-8A18-7AAC0A77470D}"/>
              </a:ext>
            </a:extLst>
          </p:cNvPr>
          <p:cNvCxnSpPr>
            <a:cxnSpLocks/>
          </p:cNvCxnSpPr>
          <p:nvPr/>
        </p:nvCxnSpPr>
        <p:spPr>
          <a:xfrm>
            <a:off x="5270740" y="4629509"/>
            <a:ext cx="71599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Metin kutusu 36">
            <a:extLst>
              <a:ext uri="{FF2B5EF4-FFF2-40B4-BE49-F238E27FC236}">
                <a16:creationId xmlns:a16="http://schemas.microsoft.com/office/drawing/2014/main" id="{513D4338-3848-4FB9-8613-66CBFA99DD5F}"/>
              </a:ext>
            </a:extLst>
          </p:cNvPr>
          <p:cNvSpPr txBox="1"/>
          <p:nvPr/>
        </p:nvSpPr>
        <p:spPr>
          <a:xfrm>
            <a:off x="5986730" y="4475620"/>
            <a:ext cx="5555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/>
              <a:t>Yorum Satırı</a:t>
            </a:r>
          </a:p>
        </p:txBody>
      </p:sp>
      <p:sp>
        <p:nvSpPr>
          <p:cNvPr id="38" name="Ok: Yukarı 37">
            <a:extLst>
              <a:ext uri="{FF2B5EF4-FFF2-40B4-BE49-F238E27FC236}">
                <a16:creationId xmlns:a16="http://schemas.microsoft.com/office/drawing/2014/main" id="{6E5A8F15-3E1C-46DC-B681-42E0A720B75F}"/>
              </a:ext>
            </a:extLst>
          </p:cNvPr>
          <p:cNvSpPr/>
          <p:nvPr/>
        </p:nvSpPr>
        <p:spPr>
          <a:xfrm>
            <a:off x="4661139" y="6241110"/>
            <a:ext cx="422694" cy="50032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0547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Resim 13">
            <a:extLst>
              <a:ext uri="{FF2B5EF4-FFF2-40B4-BE49-F238E27FC236}">
                <a16:creationId xmlns:a16="http://schemas.microsoft.com/office/drawing/2014/main" id="{87247E1B-CF25-45CA-BD99-FBAFE39D8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1594"/>
            <a:ext cx="12192000" cy="4074079"/>
          </a:xfrm>
          <a:prstGeom prst="rect">
            <a:avLst/>
          </a:prstGeom>
        </p:spPr>
      </p:pic>
      <p:sp>
        <p:nvSpPr>
          <p:cNvPr id="15" name="Metin kutusu 14">
            <a:extLst>
              <a:ext uri="{FF2B5EF4-FFF2-40B4-BE49-F238E27FC236}">
                <a16:creationId xmlns:a16="http://schemas.microsoft.com/office/drawing/2014/main" id="{98105689-67A8-4915-96C5-6852FF4FF644}"/>
              </a:ext>
            </a:extLst>
          </p:cNvPr>
          <p:cNvSpPr txBox="1"/>
          <p:nvPr/>
        </p:nvSpPr>
        <p:spPr>
          <a:xfrm>
            <a:off x="5287818" y="497545"/>
            <a:ext cx="16163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500" dirty="0"/>
              <a:t>ÇIKTISI</a:t>
            </a:r>
          </a:p>
        </p:txBody>
      </p:sp>
    </p:spTree>
    <p:extLst>
      <p:ext uri="{BB962C8B-B14F-4D97-AF65-F5344CB8AC3E}">
        <p14:creationId xmlns:p14="http://schemas.microsoft.com/office/powerpoint/2010/main" val="3521561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aşlık 2">
            <a:extLst>
              <a:ext uri="{FF2B5EF4-FFF2-40B4-BE49-F238E27FC236}">
                <a16:creationId xmlns:a16="http://schemas.microsoft.com/office/drawing/2014/main" id="{5F305133-70B0-46A0-BA20-CDFE209E2F32}"/>
              </a:ext>
            </a:extLst>
          </p:cNvPr>
          <p:cNvSpPr txBox="1">
            <a:spLocks/>
          </p:cNvSpPr>
          <p:nvPr/>
        </p:nvSpPr>
        <p:spPr>
          <a:xfrm>
            <a:off x="4022514" y="467142"/>
            <a:ext cx="4066531" cy="32931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tr-TR" sz="2600" dirty="0" err="1"/>
              <a:t>Slack</a:t>
            </a:r>
            <a:r>
              <a:rPr lang="tr-TR" sz="2600" dirty="0"/>
              <a:t> ile Entegreli Bazı Uygulamalar</a:t>
            </a:r>
          </a:p>
        </p:txBody>
      </p:sp>
      <p:sp>
        <p:nvSpPr>
          <p:cNvPr id="18" name="Slayt Numarası Yer Tutucusu 5">
            <a:extLst>
              <a:ext uri="{FF2B5EF4-FFF2-40B4-BE49-F238E27FC236}">
                <a16:creationId xmlns:a16="http://schemas.microsoft.com/office/drawing/2014/main" id="{283A043C-345E-4132-A38A-80AC0B15C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tr-TR" smtClean="0"/>
              <a:pPr rtl="0"/>
              <a:t>13</a:t>
            </a:fld>
            <a:endParaRPr lang="tr-TR"/>
          </a:p>
        </p:txBody>
      </p:sp>
      <p:sp>
        <p:nvSpPr>
          <p:cNvPr id="19" name="Başlık 2">
            <a:extLst>
              <a:ext uri="{FF2B5EF4-FFF2-40B4-BE49-F238E27FC236}">
                <a16:creationId xmlns:a16="http://schemas.microsoft.com/office/drawing/2014/main" id="{18939F50-E5A9-47F3-B359-8CD8D7237E93}"/>
              </a:ext>
            </a:extLst>
          </p:cNvPr>
          <p:cNvSpPr txBox="1">
            <a:spLocks/>
          </p:cNvSpPr>
          <p:nvPr/>
        </p:nvSpPr>
        <p:spPr>
          <a:xfrm>
            <a:off x="212477" y="780621"/>
            <a:ext cx="4066531" cy="32931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r>
              <a:rPr lang="tr-TR" sz="2200" dirty="0"/>
              <a:t>Uygulamaları Eklemek:</a:t>
            </a:r>
          </a:p>
        </p:txBody>
      </p:sp>
      <p:sp>
        <p:nvSpPr>
          <p:cNvPr id="20" name="Başlık 2">
            <a:extLst>
              <a:ext uri="{FF2B5EF4-FFF2-40B4-BE49-F238E27FC236}">
                <a16:creationId xmlns:a16="http://schemas.microsoft.com/office/drawing/2014/main" id="{5FD51713-5892-4655-AE77-FBAB5A97EBA1}"/>
              </a:ext>
            </a:extLst>
          </p:cNvPr>
          <p:cNvSpPr txBox="1">
            <a:spLocks/>
          </p:cNvSpPr>
          <p:nvPr/>
        </p:nvSpPr>
        <p:spPr>
          <a:xfrm>
            <a:off x="-44017" y="1459232"/>
            <a:ext cx="4221500" cy="32931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400" dirty="0"/>
              <a:t>Chat alanındaki ‘+’ butonuna bastıktan sonra  ‘Uygulamalara göz atın’ seçeneğine basıyoruz</a:t>
            </a:r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A634FB54-0326-4988-BD72-A5563101C05A}"/>
              </a:ext>
            </a:extLst>
          </p:cNvPr>
          <p:cNvSpPr/>
          <p:nvPr/>
        </p:nvSpPr>
        <p:spPr>
          <a:xfrm>
            <a:off x="414068" y="2777705"/>
            <a:ext cx="1388852" cy="3191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Başlık 2">
            <a:extLst>
              <a:ext uri="{FF2B5EF4-FFF2-40B4-BE49-F238E27FC236}">
                <a16:creationId xmlns:a16="http://schemas.microsoft.com/office/drawing/2014/main" id="{730E31A7-6605-4A12-B2EA-56B15EA8F2CD}"/>
              </a:ext>
            </a:extLst>
          </p:cNvPr>
          <p:cNvSpPr txBox="1">
            <a:spLocks/>
          </p:cNvSpPr>
          <p:nvPr/>
        </p:nvSpPr>
        <p:spPr>
          <a:xfrm>
            <a:off x="6225903" y="1459232"/>
            <a:ext cx="4066531" cy="32931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400" dirty="0" err="1"/>
              <a:t>Slack’e</a:t>
            </a:r>
            <a:r>
              <a:rPr lang="tr-TR" sz="1400" dirty="0"/>
              <a:t> entegreli olan uygulamalar listesi;</a:t>
            </a:r>
          </a:p>
        </p:txBody>
      </p:sp>
      <p:pic>
        <p:nvPicPr>
          <p:cNvPr id="28" name="Resim 27">
            <a:extLst>
              <a:ext uri="{FF2B5EF4-FFF2-40B4-BE49-F238E27FC236}">
                <a16:creationId xmlns:a16="http://schemas.microsoft.com/office/drawing/2014/main" id="{D07E7C78-8F5E-409D-B709-76347D816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78" y="1937366"/>
            <a:ext cx="4221500" cy="3868211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4ABAF666-16C2-4411-8EAA-E03CA4E17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592" y="1937366"/>
            <a:ext cx="1817292" cy="725833"/>
          </a:xfrm>
          <a:prstGeom prst="rect">
            <a:avLst/>
          </a:prstGeom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038211D0-22C1-408D-B7BF-BF64C03C1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6907" y="1937366"/>
            <a:ext cx="1891116" cy="725833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91F284ED-634F-4EF5-BE90-0CFD89DB49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6046" y="1937365"/>
            <a:ext cx="1817292" cy="725833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5EADFFF6-60B9-4AA0-8D15-3A0F0BB9D8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1592" y="2771235"/>
            <a:ext cx="1817292" cy="744948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0FFDB1FF-BE82-4C07-BA1B-7EBDEEAF7A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6907" y="2790351"/>
            <a:ext cx="1891116" cy="725832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EABA4D35-1596-4DE3-A49A-6EA03FF7AB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36045" y="2798891"/>
            <a:ext cx="1817291" cy="717292"/>
          </a:xfrm>
          <a:prstGeom prst="rect">
            <a:avLst/>
          </a:prstGeom>
        </p:spPr>
      </p:pic>
      <p:pic>
        <p:nvPicPr>
          <p:cNvPr id="43" name="Resim 42">
            <a:extLst>
              <a:ext uri="{FF2B5EF4-FFF2-40B4-BE49-F238E27FC236}">
                <a16:creationId xmlns:a16="http://schemas.microsoft.com/office/drawing/2014/main" id="{F5C95F24-48C5-4C2C-AFA9-AB19B8580C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51592" y="3624219"/>
            <a:ext cx="1818087" cy="744948"/>
          </a:xfrm>
          <a:prstGeom prst="rect">
            <a:avLst/>
          </a:prstGeom>
        </p:spPr>
      </p:pic>
      <p:pic>
        <p:nvPicPr>
          <p:cNvPr id="45" name="Resim 44">
            <a:extLst>
              <a:ext uri="{FF2B5EF4-FFF2-40B4-BE49-F238E27FC236}">
                <a16:creationId xmlns:a16="http://schemas.microsoft.com/office/drawing/2014/main" id="{98E1D52D-895D-492E-A7AD-A2B82839C0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20290" y="3643335"/>
            <a:ext cx="1891116" cy="725832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4B73790E-97C0-4106-9B23-2622D81E31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36045" y="3643335"/>
            <a:ext cx="1797487" cy="717292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109AF718-7726-46CB-BE92-22FD8A3AA9E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1593" y="4477203"/>
            <a:ext cx="1817292" cy="744948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8A3F3880-CA5F-447F-BBB9-C0C3E9D563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20291" y="4487779"/>
            <a:ext cx="1891116" cy="721426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A8CCB53-B355-4D8C-9B86-3C92834ED44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836044" y="4488608"/>
            <a:ext cx="1797487" cy="717292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113D4663-E10F-43EC-927F-5E298546676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51593" y="5350328"/>
            <a:ext cx="1817292" cy="744948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92A59588-8E36-452D-A627-CB8B50854C1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20290" y="5319111"/>
            <a:ext cx="1918996" cy="776165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68DBD75D-D725-428C-8CD0-305A904DA24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836044" y="5341593"/>
            <a:ext cx="1797487" cy="776164"/>
          </a:xfrm>
          <a:prstGeom prst="rect">
            <a:avLst/>
          </a:prstGeom>
        </p:spPr>
      </p:pic>
      <p:sp>
        <p:nvSpPr>
          <p:cNvPr id="2" name="Dikdörtgen 1">
            <a:extLst>
              <a:ext uri="{FF2B5EF4-FFF2-40B4-BE49-F238E27FC236}">
                <a16:creationId xmlns:a16="http://schemas.microsoft.com/office/drawing/2014/main" id="{5678D02A-F251-4A69-A231-A06D6BCE7073}"/>
              </a:ext>
            </a:extLst>
          </p:cNvPr>
          <p:cNvSpPr/>
          <p:nvPr/>
        </p:nvSpPr>
        <p:spPr>
          <a:xfrm>
            <a:off x="414068" y="3429000"/>
            <a:ext cx="2182483" cy="4097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7798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ayt Numarası Yer Tutucusu 7">
            <a:extLst>
              <a:ext uri="{FF2B5EF4-FFF2-40B4-BE49-F238E27FC236}">
                <a16:creationId xmlns:a16="http://schemas.microsoft.com/office/drawing/2014/main" id="{5950E349-F8DD-4C32-891E-7D9F4628B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tr-TR" smtClean="0"/>
              <a:t>14</a:t>
            </a:fld>
            <a:endParaRPr lang="tr-TR"/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3AE4CE48-0D64-4A4D-B9CE-B3F2AAA3C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1592" y="1937366"/>
            <a:ext cx="1817292" cy="725833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D105FCAA-626B-42D8-B7F7-18D205F7A9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6907" y="1937366"/>
            <a:ext cx="1891116" cy="725833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AD362380-3C93-4AE3-944D-591F28656A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6046" y="1937365"/>
            <a:ext cx="1817292" cy="725833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33BA19D3-5DB4-4D5C-9B24-78FE67B41C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1592" y="2771235"/>
            <a:ext cx="1817292" cy="74494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443C2566-D609-4D99-95FE-DB6CF97AD1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06907" y="2790351"/>
            <a:ext cx="1891116" cy="725832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96A65353-5308-4700-A001-37B602B04D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36045" y="2798891"/>
            <a:ext cx="1817291" cy="717292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15A8098F-4C95-46E3-A4B5-B1FB1DA5C2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51592" y="3624219"/>
            <a:ext cx="1818087" cy="744948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856FD47B-7D82-4BC9-83B4-BA66C514E6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20290" y="3643335"/>
            <a:ext cx="1891116" cy="725832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E89A58E4-C121-40A9-BE8F-88622C7C71A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836045" y="3643335"/>
            <a:ext cx="1797487" cy="717292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CE42D489-F700-4EFB-B1DF-5C3BBA06AAE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1593" y="4477203"/>
            <a:ext cx="1817292" cy="744948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F390B9EC-048C-4323-869D-79A66152522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20291" y="4487779"/>
            <a:ext cx="1891116" cy="721426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7EA16BAF-BA5E-42ED-8DCE-AA85EE98AA6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836044" y="4488608"/>
            <a:ext cx="1797487" cy="7172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40FF55F9-C308-49A8-8EAE-EB45312E1EC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51593" y="5350328"/>
            <a:ext cx="1817292" cy="744948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F6D5D54E-FA07-489C-9303-FC8197BF102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20290" y="5319111"/>
            <a:ext cx="1918996" cy="776165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15BE506B-1396-4BBE-8012-A3A509DC19F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836044" y="5341593"/>
            <a:ext cx="1797487" cy="776164"/>
          </a:xfrm>
          <a:prstGeom prst="rect">
            <a:avLst/>
          </a:prstGeom>
        </p:spPr>
      </p:pic>
      <p:sp>
        <p:nvSpPr>
          <p:cNvPr id="29" name="Metin kutusu 28">
            <a:extLst>
              <a:ext uri="{FF2B5EF4-FFF2-40B4-BE49-F238E27FC236}">
                <a16:creationId xmlns:a16="http://schemas.microsoft.com/office/drawing/2014/main" id="{8C074354-86E6-4DB2-A138-222FE7848BA2}"/>
              </a:ext>
            </a:extLst>
          </p:cNvPr>
          <p:cNvSpPr txBox="1"/>
          <p:nvPr/>
        </p:nvSpPr>
        <p:spPr>
          <a:xfrm>
            <a:off x="3046563" y="233675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1800" dirty="0" err="1"/>
              <a:t>Slack</a:t>
            </a:r>
            <a:r>
              <a:rPr lang="tr-TR" sz="1800" dirty="0"/>
              <a:t> ile Entegreli Bazı Uygulamalar</a:t>
            </a:r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BF922F11-1F52-474C-851B-1DC94BFB0079}"/>
              </a:ext>
            </a:extLst>
          </p:cNvPr>
          <p:cNvSpPr txBox="1"/>
          <p:nvPr/>
        </p:nvSpPr>
        <p:spPr>
          <a:xfrm>
            <a:off x="0" y="830277"/>
            <a:ext cx="25016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dirty="0"/>
              <a:t>Uygulamaları Eklemek:</a:t>
            </a:r>
            <a:endParaRPr lang="tr-TR" sz="1800" dirty="0"/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7B8E46C7-E5DC-4604-AD46-FBF7D4B47DC2}"/>
              </a:ext>
            </a:extLst>
          </p:cNvPr>
          <p:cNvSpPr txBox="1"/>
          <p:nvPr/>
        </p:nvSpPr>
        <p:spPr>
          <a:xfrm>
            <a:off x="-172528" y="2628488"/>
            <a:ext cx="609887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500" dirty="0"/>
              <a:t>Hangi uygulamayı </a:t>
            </a:r>
            <a:r>
              <a:rPr lang="tr-TR" sz="1500" dirty="0" err="1"/>
              <a:t>Slack’e</a:t>
            </a:r>
            <a:r>
              <a:rPr lang="tr-TR" sz="1500" dirty="0"/>
              <a:t> entegre etmek istiyorsak </a:t>
            </a:r>
            <a:r>
              <a:rPr lang="tr-TR" sz="1500" b="1" dirty="0"/>
              <a:t>‘</a:t>
            </a:r>
            <a:r>
              <a:rPr lang="tr-TR" sz="1500" b="1" dirty="0" err="1"/>
              <a:t>Add</a:t>
            </a:r>
            <a:r>
              <a:rPr lang="tr-TR" sz="1500" b="1" dirty="0"/>
              <a:t>’ </a:t>
            </a:r>
            <a:r>
              <a:rPr lang="tr-TR" sz="1500" dirty="0"/>
              <a:t>seçeneğine tıklıyoruz.</a:t>
            </a:r>
          </a:p>
        </p:txBody>
      </p:sp>
      <p:sp>
        <p:nvSpPr>
          <p:cNvPr id="33" name="Metin kutusu 32">
            <a:extLst>
              <a:ext uri="{FF2B5EF4-FFF2-40B4-BE49-F238E27FC236}">
                <a16:creationId xmlns:a16="http://schemas.microsoft.com/office/drawing/2014/main" id="{3E056821-30EC-4B1E-BD06-10DB13850423}"/>
              </a:ext>
            </a:extLst>
          </p:cNvPr>
          <p:cNvSpPr txBox="1"/>
          <p:nvPr/>
        </p:nvSpPr>
        <p:spPr>
          <a:xfrm>
            <a:off x="-172528" y="4070057"/>
            <a:ext cx="592634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500" dirty="0"/>
              <a:t>Uygulamaları entegre edebilmek için, ilgili uygulamada da bir hesabınızın olması gerekiyor. </a:t>
            </a:r>
          </a:p>
        </p:txBody>
      </p:sp>
      <p:pic>
        <p:nvPicPr>
          <p:cNvPr id="34" name="integrations-hero@2x">
            <a:hlinkClick r:id="" action="ppaction://media"/>
            <a:extLst>
              <a:ext uri="{FF2B5EF4-FFF2-40B4-BE49-F238E27FC236}">
                <a16:creationId xmlns:a16="http://schemas.microsoft.com/office/drawing/2014/main" id="{E7DF5487-FB62-4A22-A2CD-A7B9136900A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 rot="10800000" flipV="1">
            <a:off x="7819495" y="2798891"/>
            <a:ext cx="1891114" cy="234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2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F251729-6B0F-4AA6-9073-D9D5B6FAC9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7406" y="142557"/>
            <a:ext cx="5437187" cy="622617"/>
          </a:xfrm>
        </p:spPr>
        <p:txBody>
          <a:bodyPr/>
          <a:lstStyle/>
          <a:p>
            <a:pPr algn="ctr"/>
            <a:r>
              <a:rPr lang="tr-TR" dirty="0"/>
              <a:t>Örnek Uygulama</a:t>
            </a:r>
          </a:p>
        </p:txBody>
      </p:sp>
      <p:sp>
        <p:nvSpPr>
          <p:cNvPr id="8" name="Slayt Numarası Yer Tutucusu 7">
            <a:extLst>
              <a:ext uri="{FF2B5EF4-FFF2-40B4-BE49-F238E27FC236}">
                <a16:creationId xmlns:a16="http://schemas.microsoft.com/office/drawing/2014/main" id="{44F4747B-E7E0-417A-A2C2-1C7A6DCE3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tr-TR" smtClean="0"/>
              <a:t>15</a:t>
            </a:fld>
            <a:endParaRPr lang="tr-TR"/>
          </a:p>
        </p:txBody>
      </p:sp>
      <p:sp>
        <p:nvSpPr>
          <p:cNvPr id="9" name="Başlık 1">
            <a:extLst>
              <a:ext uri="{FF2B5EF4-FFF2-40B4-BE49-F238E27FC236}">
                <a16:creationId xmlns:a16="http://schemas.microsoft.com/office/drawing/2014/main" id="{637B4A45-724B-4900-988F-DA1D769D7A2B}"/>
              </a:ext>
            </a:extLst>
          </p:cNvPr>
          <p:cNvSpPr txBox="1">
            <a:spLocks/>
          </p:cNvSpPr>
          <p:nvPr/>
        </p:nvSpPr>
        <p:spPr>
          <a:xfrm>
            <a:off x="-224286" y="929076"/>
            <a:ext cx="4938456" cy="3223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tr-TR" sz="2000" dirty="0" err="1"/>
              <a:t>Slack</a:t>
            </a:r>
            <a:r>
              <a:rPr lang="tr-TR" sz="2000" dirty="0"/>
              <a:t> ile </a:t>
            </a:r>
            <a:r>
              <a:rPr lang="tr-TR" sz="2000" dirty="0" err="1"/>
              <a:t>Trelloyu</a:t>
            </a:r>
            <a:r>
              <a:rPr lang="tr-TR" sz="2000" dirty="0"/>
              <a:t> birbirine entegre etme: </a:t>
            </a:r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4A7F2C89-F6AF-4DDC-9575-7CB580991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904" y="1446029"/>
            <a:ext cx="2333538" cy="895640"/>
          </a:xfrm>
          <a:prstGeom prst="rect">
            <a:avLst/>
          </a:prstGeom>
        </p:spPr>
      </p:pic>
      <p:sp>
        <p:nvSpPr>
          <p:cNvPr id="11" name="Başlık 1">
            <a:extLst>
              <a:ext uri="{FF2B5EF4-FFF2-40B4-BE49-F238E27FC236}">
                <a16:creationId xmlns:a16="http://schemas.microsoft.com/office/drawing/2014/main" id="{6FBD5B39-B0DA-4E74-8E82-BA979AFBE6B4}"/>
              </a:ext>
            </a:extLst>
          </p:cNvPr>
          <p:cNvSpPr txBox="1">
            <a:spLocks/>
          </p:cNvSpPr>
          <p:nvPr/>
        </p:nvSpPr>
        <p:spPr>
          <a:xfrm>
            <a:off x="-609068" y="1817575"/>
            <a:ext cx="4938456" cy="3223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400" dirty="0" err="1"/>
              <a:t>Trelloyu</a:t>
            </a:r>
            <a:r>
              <a:rPr lang="tr-TR" sz="1400" dirty="0"/>
              <a:t> seçip ekle seçeneğine tıklıyoruz:</a:t>
            </a:r>
          </a:p>
        </p:txBody>
      </p:sp>
      <p:sp>
        <p:nvSpPr>
          <p:cNvPr id="12" name="Ok: Yukarı 11">
            <a:extLst>
              <a:ext uri="{FF2B5EF4-FFF2-40B4-BE49-F238E27FC236}">
                <a16:creationId xmlns:a16="http://schemas.microsoft.com/office/drawing/2014/main" id="{64A1C3E7-22FD-4919-A702-CCA245E712C9}"/>
              </a:ext>
            </a:extLst>
          </p:cNvPr>
          <p:cNvSpPr/>
          <p:nvPr/>
        </p:nvSpPr>
        <p:spPr>
          <a:xfrm>
            <a:off x="6001109" y="2341669"/>
            <a:ext cx="189781" cy="3905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4" name="Resim 13">
            <a:extLst>
              <a:ext uri="{FF2B5EF4-FFF2-40B4-BE49-F238E27FC236}">
                <a16:creationId xmlns:a16="http://schemas.microsoft.com/office/drawing/2014/main" id="{FFC90F5D-4283-4B97-A85F-236870236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904" y="2845875"/>
            <a:ext cx="4784186" cy="3752042"/>
          </a:xfrm>
          <a:prstGeom prst="rect">
            <a:avLst/>
          </a:prstGeom>
        </p:spPr>
      </p:pic>
      <p:sp>
        <p:nvSpPr>
          <p:cNvPr id="15" name="Başlık 1">
            <a:extLst>
              <a:ext uri="{FF2B5EF4-FFF2-40B4-BE49-F238E27FC236}">
                <a16:creationId xmlns:a16="http://schemas.microsoft.com/office/drawing/2014/main" id="{1D054123-80C4-469C-BC6F-EA763EBAB64C}"/>
              </a:ext>
            </a:extLst>
          </p:cNvPr>
          <p:cNvSpPr txBox="1">
            <a:spLocks/>
          </p:cNvSpPr>
          <p:nvPr/>
        </p:nvSpPr>
        <p:spPr>
          <a:xfrm>
            <a:off x="266438" y="3800850"/>
            <a:ext cx="4062950" cy="72583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dirty="0"/>
              <a:t>Yeni açılan bu kısımda </a:t>
            </a:r>
            <a:r>
              <a:rPr lang="tr-TR" sz="1400" dirty="0" err="1"/>
              <a:t>Trellonun</a:t>
            </a:r>
            <a:r>
              <a:rPr lang="tr-TR" sz="1400" dirty="0"/>
              <a:t> ne olduğu nasıl kullanılacağı gibi bilgiler yer alıyor. Biz ‘</a:t>
            </a:r>
            <a:r>
              <a:rPr lang="tr-TR" sz="1400" dirty="0" err="1"/>
              <a:t>Slack’e</a:t>
            </a:r>
            <a:r>
              <a:rPr lang="tr-TR" sz="1400" dirty="0"/>
              <a:t> Ekle’ seçeneğine tıklayıp devam ediyoruz. </a:t>
            </a:r>
          </a:p>
        </p:txBody>
      </p:sp>
      <p:sp>
        <p:nvSpPr>
          <p:cNvPr id="16" name="Ok: Yukarı 15">
            <a:extLst>
              <a:ext uri="{FF2B5EF4-FFF2-40B4-BE49-F238E27FC236}">
                <a16:creationId xmlns:a16="http://schemas.microsoft.com/office/drawing/2014/main" id="{30F96DA9-CF0E-4859-A97D-B4FB14B4CED9}"/>
              </a:ext>
            </a:extLst>
          </p:cNvPr>
          <p:cNvSpPr/>
          <p:nvPr/>
        </p:nvSpPr>
        <p:spPr>
          <a:xfrm rot="5400000">
            <a:off x="4622315" y="3887832"/>
            <a:ext cx="189781" cy="3905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62780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aşlık 1">
            <a:extLst>
              <a:ext uri="{FF2B5EF4-FFF2-40B4-BE49-F238E27FC236}">
                <a16:creationId xmlns:a16="http://schemas.microsoft.com/office/drawing/2014/main" id="{BA07498D-005C-4949-BD75-157F5AEAB5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7406" y="142557"/>
            <a:ext cx="5437187" cy="622617"/>
          </a:xfrm>
        </p:spPr>
        <p:txBody>
          <a:bodyPr/>
          <a:lstStyle/>
          <a:p>
            <a:pPr algn="ctr"/>
            <a:r>
              <a:rPr lang="tr-TR" dirty="0"/>
              <a:t>Örnek Uygulama</a:t>
            </a:r>
          </a:p>
        </p:txBody>
      </p:sp>
      <p:sp>
        <p:nvSpPr>
          <p:cNvPr id="12" name="Slayt Numarası Yer Tutucusu 7">
            <a:extLst>
              <a:ext uri="{FF2B5EF4-FFF2-40B4-BE49-F238E27FC236}">
                <a16:creationId xmlns:a16="http://schemas.microsoft.com/office/drawing/2014/main" id="{3EEC40B8-F838-4B69-A8AD-3CA53E082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pPr rtl="0"/>
            <a:fld id="{DBA1B0FB-D917-4C8C-928F-313BD683BF39}" type="slidenum">
              <a:rPr lang="tr-TR" smtClean="0"/>
              <a:t>16</a:t>
            </a:fld>
            <a:endParaRPr lang="tr-TR"/>
          </a:p>
        </p:txBody>
      </p:sp>
      <p:sp>
        <p:nvSpPr>
          <p:cNvPr id="13" name="Başlık 1">
            <a:extLst>
              <a:ext uri="{FF2B5EF4-FFF2-40B4-BE49-F238E27FC236}">
                <a16:creationId xmlns:a16="http://schemas.microsoft.com/office/drawing/2014/main" id="{8358BD78-C6BD-4EA9-8F57-12B832839723}"/>
              </a:ext>
            </a:extLst>
          </p:cNvPr>
          <p:cNvSpPr txBox="1">
            <a:spLocks/>
          </p:cNvSpPr>
          <p:nvPr/>
        </p:nvSpPr>
        <p:spPr>
          <a:xfrm>
            <a:off x="-224286" y="929076"/>
            <a:ext cx="4938456" cy="3223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tr-TR" sz="2000" dirty="0" err="1"/>
              <a:t>Slack</a:t>
            </a:r>
            <a:r>
              <a:rPr lang="tr-TR" sz="2000" dirty="0"/>
              <a:t> ile </a:t>
            </a:r>
            <a:r>
              <a:rPr lang="tr-TR" sz="2000" dirty="0" err="1"/>
              <a:t>Trelloyu</a:t>
            </a:r>
            <a:r>
              <a:rPr lang="tr-TR" sz="2000" dirty="0"/>
              <a:t> birbirine entegre etme: </a:t>
            </a:r>
          </a:p>
        </p:txBody>
      </p:sp>
      <p:sp>
        <p:nvSpPr>
          <p:cNvPr id="15" name="Başlık 1">
            <a:extLst>
              <a:ext uri="{FF2B5EF4-FFF2-40B4-BE49-F238E27FC236}">
                <a16:creationId xmlns:a16="http://schemas.microsoft.com/office/drawing/2014/main" id="{E10055A8-99C3-4933-BF70-74BE84653F41}"/>
              </a:ext>
            </a:extLst>
          </p:cNvPr>
          <p:cNvSpPr txBox="1">
            <a:spLocks/>
          </p:cNvSpPr>
          <p:nvPr/>
        </p:nvSpPr>
        <p:spPr>
          <a:xfrm>
            <a:off x="-224286" y="1518249"/>
            <a:ext cx="4938456" cy="439317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400" dirty="0" err="1"/>
              <a:t>Trello’da</a:t>
            </a:r>
            <a:r>
              <a:rPr lang="tr-TR" sz="1400" dirty="0"/>
              <a:t> bir hesabım bulunmadığı için kayıt aşamasına yönlendiriliyoruz. Ben burada </a:t>
            </a:r>
            <a:r>
              <a:rPr lang="tr-TR" sz="1400" dirty="0" err="1"/>
              <a:t>Slack</a:t>
            </a:r>
            <a:r>
              <a:rPr lang="tr-TR" sz="1400" dirty="0"/>
              <a:t> ile giriş yapacağım.</a:t>
            </a:r>
          </a:p>
        </p:txBody>
      </p:sp>
      <p:sp>
        <p:nvSpPr>
          <p:cNvPr id="18" name="Başlık 1">
            <a:extLst>
              <a:ext uri="{FF2B5EF4-FFF2-40B4-BE49-F238E27FC236}">
                <a16:creationId xmlns:a16="http://schemas.microsoft.com/office/drawing/2014/main" id="{FD423F93-335E-42B1-BC89-7F704BF5F78F}"/>
              </a:ext>
            </a:extLst>
          </p:cNvPr>
          <p:cNvSpPr txBox="1">
            <a:spLocks/>
          </p:cNvSpPr>
          <p:nvPr/>
        </p:nvSpPr>
        <p:spPr>
          <a:xfrm>
            <a:off x="4714170" y="1518249"/>
            <a:ext cx="4062950" cy="3223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dirty="0"/>
              <a:t>Gelen onay kutusuna da onay verip devam ediyoruz.</a:t>
            </a:r>
          </a:p>
        </p:txBody>
      </p:sp>
      <p:pic>
        <p:nvPicPr>
          <p:cNvPr id="21" name="Resim 20">
            <a:extLst>
              <a:ext uri="{FF2B5EF4-FFF2-40B4-BE49-F238E27FC236}">
                <a16:creationId xmlns:a16="http://schemas.microsoft.com/office/drawing/2014/main" id="{64202E42-2537-42A0-BE8F-56A808842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027" y="2115676"/>
            <a:ext cx="2628248" cy="4501138"/>
          </a:xfrm>
          <a:prstGeom prst="rect">
            <a:avLst/>
          </a:prstGeom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E8E8F05-7779-4C76-A3C8-B7AE128AE5EE}"/>
              </a:ext>
            </a:extLst>
          </p:cNvPr>
          <p:cNvSpPr/>
          <p:nvPr/>
        </p:nvSpPr>
        <p:spPr>
          <a:xfrm>
            <a:off x="1169550" y="5089587"/>
            <a:ext cx="2135202" cy="3364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4" name="Resim 23">
            <a:extLst>
              <a:ext uri="{FF2B5EF4-FFF2-40B4-BE49-F238E27FC236}">
                <a16:creationId xmlns:a16="http://schemas.microsoft.com/office/drawing/2014/main" id="{3EE11847-2381-4499-9939-CABE49C24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170" y="2107423"/>
            <a:ext cx="3253123" cy="4508590"/>
          </a:xfrm>
          <a:prstGeom prst="rect">
            <a:avLst/>
          </a:prstGeom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B31EE522-2BC8-453B-B24F-57D45FDD210B}"/>
              </a:ext>
            </a:extLst>
          </p:cNvPr>
          <p:cNvSpPr/>
          <p:nvPr/>
        </p:nvSpPr>
        <p:spPr>
          <a:xfrm>
            <a:off x="6475228" y="6170781"/>
            <a:ext cx="1229857" cy="3364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9" name="Resim 28">
            <a:extLst>
              <a:ext uri="{FF2B5EF4-FFF2-40B4-BE49-F238E27FC236}">
                <a16:creationId xmlns:a16="http://schemas.microsoft.com/office/drawing/2014/main" id="{025A240D-9B53-4728-9041-26B0AC388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6980" y="2115676"/>
            <a:ext cx="1707073" cy="4500338"/>
          </a:xfrm>
          <a:prstGeom prst="rect">
            <a:avLst/>
          </a:prstGeom>
        </p:spPr>
      </p:pic>
      <p:sp>
        <p:nvSpPr>
          <p:cNvPr id="30" name="Başlık 1">
            <a:extLst>
              <a:ext uri="{FF2B5EF4-FFF2-40B4-BE49-F238E27FC236}">
                <a16:creationId xmlns:a16="http://schemas.microsoft.com/office/drawing/2014/main" id="{CC9B69F6-AAD5-4042-8B07-B34837CAB1EF}"/>
              </a:ext>
            </a:extLst>
          </p:cNvPr>
          <p:cNvSpPr txBox="1">
            <a:spLocks/>
          </p:cNvSpPr>
          <p:nvPr/>
        </p:nvSpPr>
        <p:spPr>
          <a:xfrm>
            <a:off x="9279072" y="1635215"/>
            <a:ext cx="4062950" cy="3223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dirty="0" err="1"/>
              <a:t>Trello</a:t>
            </a:r>
            <a:r>
              <a:rPr lang="tr-TR" sz="1400" dirty="0"/>
              <a:t> böylece uygulamalar </a:t>
            </a:r>
          </a:p>
          <a:p>
            <a:r>
              <a:rPr lang="tr-TR" sz="1400" dirty="0"/>
              <a:t>       kısmına eklenmiş oluyor.</a:t>
            </a:r>
          </a:p>
        </p:txBody>
      </p:sp>
      <p:sp>
        <p:nvSpPr>
          <p:cNvPr id="32" name="Dikdörtgen 31">
            <a:extLst>
              <a:ext uri="{FF2B5EF4-FFF2-40B4-BE49-F238E27FC236}">
                <a16:creationId xmlns:a16="http://schemas.microsoft.com/office/drawing/2014/main" id="{F0DFB573-8D6E-48C9-B84A-F13407FFB4A7}"/>
              </a:ext>
            </a:extLst>
          </p:cNvPr>
          <p:cNvSpPr/>
          <p:nvPr/>
        </p:nvSpPr>
        <p:spPr>
          <a:xfrm>
            <a:off x="9481779" y="4664633"/>
            <a:ext cx="1692274" cy="2430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2813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aşlık 1">
            <a:extLst>
              <a:ext uri="{FF2B5EF4-FFF2-40B4-BE49-F238E27FC236}">
                <a16:creationId xmlns:a16="http://schemas.microsoft.com/office/drawing/2014/main" id="{3FE9103E-E129-4FA0-B240-16EE2B713A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7406" y="142557"/>
            <a:ext cx="5437187" cy="622617"/>
          </a:xfrm>
        </p:spPr>
        <p:txBody>
          <a:bodyPr/>
          <a:lstStyle/>
          <a:p>
            <a:pPr algn="ctr"/>
            <a:r>
              <a:rPr lang="tr-TR" dirty="0"/>
              <a:t>Örnek Uygulama</a:t>
            </a:r>
          </a:p>
        </p:txBody>
      </p:sp>
      <p:sp>
        <p:nvSpPr>
          <p:cNvPr id="11" name="Başlık 1">
            <a:extLst>
              <a:ext uri="{FF2B5EF4-FFF2-40B4-BE49-F238E27FC236}">
                <a16:creationId xmlns:a16="http://schemas.microsoft.com/office/drawing/2014/main" id="{3A358338-2947-4C18-A726-9A4050E102A9}"/>
              </a:ext>
            </a:extLst>
          </p:cNvPr>
          <p:cNvSpPr txBox="1">
            <a:spLocks/>
          </p:cNvSpPr>
          <p:nvPr/>
        </p:nvSpPr>
        <p:spPr>
          <a:xfrm>
            <a:off x="-242759" y="765174"/>
            <a:ext cx="4938456" cy="3223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tr-TR" sz="2000" dirty="0" err="1"/>
              <a:t>Slack</a:t>
            </a:r>
            <a:r>
              <a:rPr lang="tr-TR" sz="2000" dirty="0"/>
              <a:t> ile </a:t>
            </a:r>
            <a:r>
              <a:rPr lang="tr-TR" sz="2000" dirty="0" err="1"/>
              <a:t>Trelloyu</a:t>
            </a:r>
            <a:r>
              <a:rPr lang="tr-TR" sz="2000" dirty="0"/>
              <a:t> birbirine entegre etme: </a:t>
            </a:r>
          </a:p>
        </p:txBody>
      </p:sp>
      <p:pic>
        <p:nvPicPr>
          <p:cNvPr id="22" name="Resim 21">
            <a:extLst>
              <a:ext uri="{FF2B5EF4-FFF2-40B4-BE49-F238E27FC236}">
                <a16:creationId xmlns:a16="http://schemas.microsoft.com/office/drawing/2014/main" id="{67A7EBC1-99D4-43A7-9DD6-22FEBEA03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1427"/>
            <a:ext cx="12192000" cy="5904301"/>
          </a:xfrm>
          <a:prstGeom prst="rect">
            <a:avLst/>
          </a:prstGeom>
        </p:spPr>
      </p:pic>
      <p:sp>
        <p:nvSpPr>
          <p:cNvPr id="23" name="Dikdörtgen 22">
            <a:extLst>
              <a:ext uri="{FF2B5EF4-FFF2-40B4-BE49-F238E27FC236}">
                <a16:creationId xmlns:a16="http://schemas.microsoft.com/office/drawing/2014/main" id="{50D5725A-F090-497F-A38B-362A8B2E3350}"/>
              </a:ext>
            </a:extLst>
          </p:cNvPr>
          <p:cNvSpPr/>
          <p:nvPr/>
        </p:nvSpPr>
        <p:spPr>
          <a:xfrm>
            <a:off x="1320800" y="1911927"/>
            <a:ext cx="4839855" cy="29925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65659245-4044-4540-89E9-AA54BA069962}"/>
              </a:ext>
            </a:extLst>
          </p:cNvPr>
          <p:cNvSpPr/>
          <p:nvPr/>
        </p:nvSpPr>
        <p:spPr>
          <a:xfrm>
            <a:off x="1320799" y="4947639"/>
            <a:ext cx="4839855" cy="146178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cxnSp>
        <p:nvCxnSpPr>
          <p:cNvPr id="26" name="Düz Ok Bağlayıcısı 25">
            <a:extLst>
              <a:ext uri="{FF2B5EF4-FFF2-40B4-BE49-F238E27FC236}">
                <a16:creationId xmlns:a16="http://schemas.microsoft.com/office/drawing/2014/main" id="{C5168731-75F1-4A4D-B63B-0AEE5C4F117B}"/>
              </a:ext>
            </a:extLst>
          </p:cNvPr>
          <p:cNvCxnSpPr/>
          <p:nvPr/>
        </p:nvCxnSpPr>
        <p:spPr>
          <a:xfrm>
            <a:off x="6160654" y="3429000"/>
            <a:ext cx="59415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Ok Bağlayıcısı 26">
            <a:extLst>
              <a:ext uri="{FF2B5EF4-FFF2-40B4-BE49-F238E27FC236}">
                <a16:creationId xmlns:a16="http://schemas.microsoft.com/office/drawing/2014/main" id="{986EAC1D-EAA3-42B0-9FFA-E1F2297A896E}"/>
              </a:ext>
            </a:extLst>
          </p:cNvPr>
          <p:cNvCxnSpPr/>
          <p:nvPr/>
        </p:nvCxnSpPr>
        <p:spPr>
          <a:xfrm>
            <a:off x="6160654" y="5729377"/>
            <a:ext cx="594159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EC5C8EA5-3AF0-433F-B3EB-ECDD044A8E1A}"/>
              </a:ext>
            </a:extLst>
          </p:cNvPr>
          <p:cNvSpPr txBox="1"/>
          <p:nvPr/>
        </p:nvSpPr>
        <p:spPr>
          <a:xfrm>
            <a:off x="6883879" y="3275111"/>
            <a:ext cx="3597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dirty="0" err="1">
                <a:solidFill>
                  <a:schemeClr val="bg1"/>
                </a:solidFill>
              </a:rPr>
              <a:t>Trello</a:t>
            </a:r>
            <a:r>
              <a:rPr lang="tr-TR" sz="1400" dirty="0">
                <a:solidFill>
                  <a:schemeClr val="bg1"/>
                </a:solidFill>
              </a:rPr>
              <a:t> için bilgilendirme komutları.</a:t>
            </a: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FC5D7391-9400-475E-ADBE-BB9930D869A0}"/>
              </a:ext>
            </a:extLst>
          </p:cNvPr>
          <p:cNvSpPr txBox="1"/>
          <p:nvPr/>
        </p:nvSpPr>
        <p:spPr>
          <a:xfrm>
            <a:off x="6754813" y="5252323"/>
            <a:ext cx="5190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dirty="0">
                <a:solidFill>
                  <a:schemeClr val="bg1"/>
                </a:solidFill>
              </a:rPr>
              <a:t>Burada bir kart oluşturup, </a:t>
            </a:r>
            <a:r>
              <a:rPr lang="tr-TR" sz="1400" dirty="0" err="1">
                <a:solidFill>
                  <a:schemeClr val="bg1"/>
                </a:solidFill>
              </a:rPr>
              <a:t>Trello</a:t>
            </a:r>
            <a:r>
              <a:rPr lang="tr-TR" sz="1400" dirty="0">
                <a:solidFill>
                  <a:schemeClr val="bg1"/>
                </a:solidFill>
              </a:rPr>
              <a:t> ekibi ile </a:t>
            </a:r>
            <a:r>
              <a:rPr lang="tr-TR" sz="1400" dirty="0" err="1">
                <a:solidFill>
                  <a:schemeClr val="bg1"/>
                </a:solidFill>
              </a:rPr>
              <a:t>Slack’deki</a:t>
            </a:r>
            <a:r>
              <a:rPr lang="tr-TR" sz="1400" dirty="0">
                <a:solidFill>
                  <a:schemeClr val="bg1"/>
                </a:solidFill>
              </a:rPr>
              <a:t> üyeleri ‘</a:t>
            </a:r>
            <a:r>
              <a:rPr lang="tr-TR" sz="1400" dirty="0" err="1">
                <a:solidFill>
                  <a:schemeClr val="bg1"/>
                </a:solidFill>
              </a:rPr>
              <a:t>Add</a:t>
            </a:r>
            <a:r>
              <a:rPr lang="tr-TR" sz="1400" dirty="0">
                <a:solidFill>
                  <a:schemeClr val="bg1"/>
                </a:solidFill>
              </a:rPr>
              <a:t> </a:t>
            </a:r>
            <a:r>
              <a:rPr lang="tr-TR" sz="1400" dirty="0" err="1">
                <a:solidFill>
                  <a:schemeClr val="bg1"/>
                </a:solidFill>
              </a:rPr>
              <a:t>Members</a:t>
            </a:r>
            <a:r>
              <a:rPr lang="tr-TR" sz="1400" dirty="0">
                <a:solidFill>
                  <a:schemeClr val="bg1"/>
                </a:solidFill>
              </a:rPr>
              <a:t>’ ( Üye ekle / davet et ) seçeneği ile birbirine bağladık. Aynı zamanda aşağıda </a:t>
            </a:r>
            <a:r>
              <a:rPr lang="tr-TR" sz="1400" dirty="0" err="1">
                <a:solidFill>
                  <a:schemeClr val="bg1"/>
                </a:solidFill>
              </a:rPr>
              <a:t>Trello’dan</a:t>
            </a:r>
            <a:r>
              <a:rPr lang="tr-TR" sz="1400" dirty="0">
                <a:solidFill>
                  <a:schemeClr val="bg1"/>
                </a:solidFill>
              </a:rPr>
              <a:t> gönderilen bir bağlantı </a:t>
            </a:r>
            <a:r>
              <a:rPr lang="tr-TR" sz="1400" dirty="0" err="1">
                <a:solidFill>
                  <a:schemeClr val="bg1"/>
                </a:solidFill>
              </a:rPr>
              <a:t>link’i</a:t>
            </a:r>
            <a:r>
              <a:rPr lang="tr-TR" sz="1400" dirty="0">
                <a:solidFill>
                  <a:schemeClr val="bg1"/>
                </a:solidFill>
              </a:rPr>
              <a:t> ile de bu bağlantı işlemini gerçekleştirebiliyoruz.  </a:t>
            </a:r>
          </a:p>
        </p:txBody>
      </p:sp>
    </p:spTree>
    <p:extLst>
      <p:ext uri="{BB962C8B-B14F-4D97-AF65-F5344CB8AC3E}">
        <p14:creationId xmlns:p14="http://schemas.microsoft.com/office/powerpoint/2010/main" val="3789969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ayt Numarası Yer Tutucusu 7">
            <a:extLst>
              <a:ext uri="{FF2B5EF4-FFF2-40B4-BE49-F238E27FC236}">
                <a16:creationId xmlns:a16="http://schemas.microsoft.com/office/drawing/2014/main" id="{52669EE3-83D1-4EAB-A98A-2953E231B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tr-TR" smtClean="0"/>
              <a:t>18</a:t>
            </a:fld>
            <a:endParaRPr lang="tr-TR"/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6ED1A26D-8F49-4397-87A9-3C7A48FAF228}"/>
              </a:ext>
            </a:extLst>
          </p:cNvPr>
          <p:cNvSpPr txBox="1"/>
          <p:nvPr/>
        </p:nvSpPr>
        <p:spPr>
          <a:xfrm>
            <a:off x="4832230" y="0"/>
            <a:ext cx="25275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500" dirty="0" err="1"/>
              <a:t>Slack</a:t>
            </a:r>
            <a:r>
              <a:rPr lang="tr-TR" sz="2500" dirty="0"/>
              <a:t> ile İş Akışları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362F6F56-33C3-49AD-806F-B93C2AC0F623}"/>
              </a:ext>
            </a:extLst>
          </p:cNvPr>
          <p:cNvSpPr txBox="1"/>
          <p:nvPr/>
        </p:nvSpPr>
        <p:spPr>
          <a:xfrm>
            <a:off x="438508" y="902898"/>
            <a:ext cx="464244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500" dirty="0" err="1"/>
              <a:t>Slack</a:t>
            </a:r>
            <a:r>
              <a:rPr lang="tr-TR" sz="1500" dirty="0"/>
              <a:t> ile basit bir iş akışı oluşturulabilir. Bunun İçin sol menüden, projemizin üzerine </a:t>
            </a:r>
            <a:r>
              <a:rPr lang="tr-TR" sz="1500" dirty="0">
                <a:solidFill>
                  <a:schemeClr val="bg1"/>
                </a:solidFill>
                <a:highlight>
                  <a:srgbClr val="FFFF00"/>
                </a:highlight>
              </a:rPr>
              <a:t>basarak ‘Araçlar </a:t>
            </a:r>
            <a:r>
              <a:rPr lang="tr-TR" sz="1500" dirty="0">
                <a:solidFill>
                  <a:schemeClr val="bg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 İş Akışı Oluşturucu ’ya </a:t>
            </a:r>
            <a:r>
              <a:rPr lang="tr-TR" sz="1500" dirty="0">
                <a:sym typeface="Wingdings" panose="05000000000000000000" pitchFamily="2" charset="2"/>
              </a:rPr>
              <a:t>‘ basmamız gerekiyor.</a:t>
            </a:r>
            <a:endParaRPr lang="tr-TR" sz="1500" dirty="0"/>
          </a:p>
        </p:txBody>
      </p:sp>
      <p:pic>
        <p:nvPicPr>
          <p:cNvPr id="18" name="Resim 17">
            <a:extLst>
              <a:ext uri="{FF2B5EF4-FFF2-40B4-BE49-F238E27FC236}">
                <a16:creationId xmlns:a16="http://schemas.microsoft.com/office/drawing/2014/main" id="{773953AC-7607-4710-BCF4-626289041E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2" t="18855" r="51667" b="5115"/>
          <a:stretch/>
        </p:blipFill>
        <p:spPr>
          <a:xfrm>
            <a:off x="344423" y="1975209"/>
            <a:ext cx="4830618" cy="4384222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BF72614D-9A7F-47D5-AE7F-8107889E9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573" y="3580788"/>
            <a:ext cx="2678785" cy="1173063"/>
          </a:xfrm>
          <a:prstGeom prst="rect">
            <a:avLst/>
          </a:prstGeom>
        </p:spPr>
      </p:pic>
      <p:sp>
        <p:nvSpPr>
          <p:cNvPr id="21" name="Metin kutusu 20">
            <a:extLst>
              <a:ext uri="{FF2B5EF4-FFF2-40B4-BE49-F238E27FC236}">
                <a16:creationId xmlns:a16="http://schemas.microsoft.com/office/drawing/2014/main" id="{EEDF5116-CBCA-479B-9BDC-3D31F9EF5A02}"/>
              </a:ext>
            </a:extLst>
          </p:cNvPr>
          <p:cNvSpPr txBox="1"/>
          <p:nvPr/>
        </p:nvSpPr>
        <p:spPr>
          <a:xfrm>
            <a:off x="5483348" y="2565125"/>
            <a:ext cx="25894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500" dirty="0"/>
              <a:t>Yeni bir iş akışı oluşturduğumuz için bir iş akışı adı verip devam ediyoruz.</a:t>
            </a:r>
          </a:p>
        </p:txBody>
      </p:sp>
      <p:pic>
        <p:nvPicPr>
          <p:cNvPr id="23" name="Resim 22">
            <a:extLst>
              <a:ext uri="{FF2B5EF4-FFF2-40B4-BE49-F238E27FC236}">
                <a16:creationId xmlns:a16="http://schemas.microsoft.com/office/drawing/2014/main" id="{2936A7ED-99C1-47B5-9129-74EDC7FFEB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8888" y="2848951"/>
            <a:ext cx="3113664" cy="2636735"/>
          </a:xfrm>
          <a:prstGeom prst="rect">
            <a:avLst/>
          </a:prstGeom>
        </p:spPr>
      </p:pic>
      <p:sp>
        <p:nvSpPr>
          <p:cNvPr id="24" name="Metin kutusu 23">
            <a:extLst>
              <a:ext uri="{FF2B5EF4-FFF2-40B4-BE49-F238E27FC236}">
                <a16:creationId xmlns:a16="http://schemas.microsoft.com/office/drawing/2014/main" id="{615A6D42-1375-41E4-8BF7-4D02C0E858AE}"/>
              </a:ext>
            </a:extLst>
          </p:cNvPr>
          <p:cNvSpPr txBox="1"/>
          <p:nvPr/>
        </p:nvSpPr>
        <p:spPr>
          <a:xfrm>
            <a:off x="8971005" y="2054120"/>
            <a:ext cx="258942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500" dirty="0"/>
              <a:t>İş akışının türünü seçiyoruz ben burada ‘Planlanan Tarih ve Saat’i ‘ seçiyorum.</a:t>
            </a:r>
          </a:p>
        </p:txBody>
      </p:sp>
      <p:pic>
        <p:nvPicPr>
          <p:cNvPr id="26" name="Grafik 25" descr="Rozet 1 düz dolguyla">
            <a:extLst>
              <a:ext uri="{FF2B5EF4-FFF2-40B4-BE49-F238E27FC236}">
                <a16:creationId xmlns:a16="http://schemas.microsoft.com/office/drawing/2014/main" id="{14F5B181-1B70-44DD-AE2A-9EEF79CFDB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09438" y="452604"/>
            <a:ext cx="450294" cy="450294"/>
          </a:xfrm>
          <a:prstGeom prst="rect">
            <a:avLst/>
          </a:prstGeom>
        </p:spPr>
      </p:pic>
      <p:pic>
        <p:nvPicPr>
          <p:cNvPr id="31" name="Grafik 30" descr="Rozet 3 düz dolguyla">
            <a:extLst>
              <a:ext uri="{FF2B5EF4-FFF2-40B4-BE49-F238E27FC236}">
                <a16:creationId xmlns:a16="http://schemas.microsoft.com/office/drawing/2014/main" id="{C59A0904-38F2-4165-A898-B336F4A5E3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37119" y="1586919"/>
            <a:ext cx="457200" cy="457200"/>
          </a:xfrm>
          <a:prstGeom prst="rect">
            <a:avLst/>
          </a:prstGeom>
        </p:spPr>
      </p:pic>
      <p:pic>
        <p:nvPicPr>
          <p:cNvPr id="33" name="Grafik 32" descr="Rozet düz dolguyla">
            <a:extLst>
              <a:ext uri="{FF2B5EF4-FFF2-40B4-BE49-F238E27FC236}">
                <a16:creationId xmlns:a16="http://schemas.microsoft.com/office/drawing/2014/main" id="{E6228D50-1024-4AB9-B42A-2C0C45D9262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76398" y="2100317"/>
            <a:ext cx="477055" cy="477055"/>
          </a:xfrm>
          <a:prstGeom prst="rect">
            <a:avLst/>
          </a:prstGeom>
        </p:spPr>
      </p:pic>
      <p:sp>
        <p:nvSpPr>
          <p:cNvPr id="34" name="Dikdörtgen 33">
            <a:extLst>
              <a:ext uri="{FF2B5EF4-FFF2-40B4-BE49-F238E27FC236}">
                <a16:creationId xmlns:a16="http://schemas.microsoft.com/office/drawing/2014/main" id="{8C42C999-FEF1-409E-88CF-6C4DE7D36516}"/>
              </a:ext>
            </a:extLst>
          </p:cNvPr>
          <p:cNvSpPr/>
          <p:nvPr/>
        </p:nvSpPr>
        <p:spPr>
          <a:xfrm>
            <a:off x="8743636" y="4508478"/>
            <a:ext cx="3078916" cy="4344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0793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etin kutusu 9">
            <a:extLst>
              <a:ext uri="{FF2B5EF4-FFF2-40B4-BE49-F238E27FC236}">
                <a16:creationId xmlns:a16="http://schemas.microsoft.com/office/drawing/2014/main" id="{2BD44099-AF3D-467B-81E1-D4E8963C9F2D}"/>
              </a:ext>
            </a:extLst>
          </p:cNvPr>
          <p:cNvSpPr txBox="1"/>
          <p:nvPr/>
        </p:nvSpPr>
        <p:spPr>
          <a:xfrm>
            <a:off x="550863" y="549275"/>
            <a:ext cx="11090274" cy="133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tr-TR" sz="4800" kern="1200">
                <a:latin typeface="Times New Roman" panose="02020603050405020304" pitchFamily="18" charset="0"/>
                <a:ea typeface="+mj-ea"/>
                <a:cs typeface="+mj-cs"/>
              </a:rPr>
              <a:t>Slack ile İş Akışları</a:t>
            </a:r>
          </a:p>
        </p:txBody>
      </p:sp>
      <p:pic>
        <p:nvPicPr>
          <p:cNvPr id="34" name="Resim 33">
            <a:extLst>
              <a:ext uri="{FF2B5EF4-FFF2-40B4-BE49-F238E27FC236}">
                <a16:creationId xmlns:a16="http://schemas.microsoft.com/office/drawing/2014/main" id="{6222071F-3FFD-494D-851F-518D6A582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202" y="2097175"/>
            <a:ext cx="4402919" cy="3995650"/>
          </a:xfrm>
          <a:prstGeom prst="rect">
            <a:avLst/>
          </a:prstGeom>
          <a:noFill/>
        </p:spPr>
      </p:pic>
      <p:sp>
        <p:nvSpPr>
          <p:cNvPr id="11" name="Metin kutusu 10">
            <a:extLst>
              <a:ext uri="{FF2B5EF4-FFF2-40B4-BE49-F238E27FC236}">
                <a16:creationId xmlns:a16="http://schemas.microsoft.com/office/drawing/2014/main" id="{73A8606E-C575-45D5-BD89-229A95B8D133}"/>
              </a:ext>
            </a:extLst>
          </p:cNvPr>
          <p:cNvSpPr txBox="1"/>
          <p:nvPr/>
        </p:nvSpPr>
        <p:spPr>
          <a:xfrm>
            <a:off x="6096000" y="3429000"/>
            <a:ext cx="5435600" cy="3995650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marL="285750" indent="-2286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tr-TR" sz="2000" dirty="0">
                <a:solidFill>
                  <a:schemeClr val="tx1">
                    <a:alpha val="60000"/>
                  </a:schemeClr>
                </a:solidFill>
              </a:rPr>
              <a:t>Başlama Tarihi</a:t>
            </a:r>
          </a:p>
          <a:p>
            <a:pPr marL="285750" indent="-2286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tr-TR" sz="2000" dirty="0">
                <a:solidFill>
                  <a:schemeClr val="tx1">
                    <a:alpha val="60000"/>
                  </a:schemeClr>
                </a:solidFill>
              </a:rPr>
              <a:t>Başlama Saati</a:t>
            </a:r>
          </a:p>
          <a:p>
            <a:pPr marL="285750" indent="-2286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tr-TR" sz="2000" dirty="0">
                <a:solidFill>
                  <a:schemeClr val="tx1">
                    <a:alpha val="60000"/>
                  </a:schemeClr>
                </a:solidFill>
              </a:rPr>
              <a:t>Sıklık Durumunu belirtiyoruz.</a:t>
            </a:r>
          </a:p>
        </p:txBody>
      </p:sp>
      <p:sp>
        <p:nvSpPr>
          <p:cNvPr id="43" name="Slide Number Placeholder 6">
            <a:extLst>
              <a:ext uri="{FF2B5EF4-FFF2-40B4-BE49-F238E27FC236}">
                <a16:creationId xmlns:a16="http://schemas.microsoft.com/office/drawing/2014/main" id="{7FAB1819-5BA6-8276-CD27-734A6D0D7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tr-TR" smtClean="0"/>
              <a:pPr rtl="0">
                <a:spcAft>
                  <a:spcPts val="600"/>
                </a:spcAft>
              </a:pPr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9643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046426E-F6F6-4A7C-9181-8C3090996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 wrap="square" rtlCol="0" anchor="t">
            <a:normAutofit/>
          </a:bodyPr>
          <a:lstStyle/>
          <a:p>
            <a:pPr rtl="0"/>
            <a:r>
              <a:rPr lang="tr-TR" dirty="0" err="1"/>
              <a:t>Slack</a:t>
            </a:r>
            <a:r>
              <a:rPr lang="tr-TR" dirty="0"/>
              <a:t> Nedir ?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3B60D6F-4D0F-4D33-B2A7-159C8583FF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1" y="2511562"/>
            <a:ext cx="5435600" cy="2740922"/>
          </a:xfrm>
        </p:spPr>
        <p:txBody>
          <a:bodyPr wrap="square" rtlCol="0">
            <a:normAutofit/>
          </a:bodyPr>
          <a:lstStyle/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tr-TR" dirty="0"/>
              <a:t>Bulut tabanlı bir ekip işbirliği uygulamasıdır. 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tr-TR" dirty="0"/>
              <a:t>Yurtdışındaki ülkelerde çok yaygın olarak kullanılan bu uygulamanın temel amacı; her bir proje için gruplar oluşturularak düzenli bir takım içi iletişim ve etkileşimin  sağlamasıdır. 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endParaRPr lang="tr-TR" dirty="0"/>
          </a:p>
          <a:p>
            <a:pPr marL="342900" indent="-342900" rtl="0">
              <a:buFont typeface="Arial" panose="020B0604020202020204" pitchFamily="34" charset="0"/>
              <a:buChar char="•"/>
            </a:pPr>
            <a:endParaRPr lang="tr-TR" dirty="0"/>
          </a:p>
        </p:txBody>
      </p:sp>
      <p:pic>
        <p:nvPicPr>
          <p:cNvPr id="46" name="İçerik Yer Tutucusu 45" descr="metin, küçük resim içeren bir resim&#10;&#10;Açıklama otomatik olarak oluşturuldu">
            <a:extLst>
              <a:ext uri="{FF2B5EF4-FFF2-40B4-BE49-F238E27FC236}">
                <a16:creationId xmlns:a16="http://schemas.microsoft.com/office/drawing/2014/main" id="{AF0221D0-9A63-4076-A103-EAA652A386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05537" y="2039632"/>
            <a:ext cx="5435600" cy="3043936"/>
          </a:xfrm>
          <a:noFill/>
        </p:spPr>
      </p:pic>
      <p:sp>
        <p:nvSpPr>
          <p:cNvPr id="15" name="Slayt Numarası Yer Tutucusu 14">
            <a:extLst>
              <a:ext uri="{FF2B5EF4-FFF2-40B4-BE49-F238E27FC236}">
                <a16:creationId xmlns:a16="http://schemas.microsoft.com/office/drawing/2014/main" id="{3B199C97-F175-437D-8311-DB662925C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wrap="square" rtlCol="0" anchor="ctr">
            <a:normAutofit/>
          </a:bodyPr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tr-TR" smtClean="0"/>
              <a:pPr rtl="0">
                <a:spcAft>
                  <a:spcPts val="600"/>
                </a:spcAft>
              </a:pPr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234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ayt Numarası Yer Tutucusu 7">
            <a:extLst>
              <a:ext uri="{FF2B5EF4-FFF2-40B4-BE49-F238E27FC236}">
                <a16:creationId xmlns:a16="http://schemas.microsoft.com/office/drawing/2014/main" id="{A5A1BFA4-CADB-4ED4-B8AB-7C590FEEC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tr-TR" smtClean="0"/>
              <a:t>20</a:t>
            </a:fld>
            <a:endParaRPr lang="tr-TR"/>
          </a:p>
        </p:txBody>
      </p:sp>
      <p:sp>
        <p:nvSpPr>
          <p:cNvPr id="9" name="Slayt Numarası Yer Tutucusu 7">
            <a:extLst>
              <a:ext uri="{FF2B5EF4-FFF2-40B4-BE49-F238E27FC236}">
                <a16:creationId xmlns:a16="http://schemas.microsoft.com/office/drawing/2014/main" id="{C7B6CF73-8349-441A-AB7D-186EAA33DCA6}"/>
              </a:ext>
            </a:extLst>
          </p:cNvPr>
          <p:cNvSpPr txBox="1">
            <a:spLocks/>
          </p:cNvSpPr>
          <p:nvPr/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 rtl="0">
              <a:defRPr lang="tr-TR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65000"/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BA1B0FB-D917-4C8C-928F-313BD683BF39}" type="slidenum">
              <a:rPr lang="tr-TR" smtClean="0"/>
              <a:pPr/>
              <a:t>20</a:t>
            </a:fld>
            <a:endParaRPr lang="tr-TR"/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29FB785-14DA-4B84-AA27-402D7A1370CC}"/>
              </a:ext>
            </a:extLst>
          </p:cNvPr>
          <p:cNvSpPr txBox="1"/>
          <p:nvPr/>
        </p:nvSpPr>
        <p:spPr>
          <a:xfrm>
            <a:off x="4832230" y="0"/>
            <a:ext cx="25275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500" dirty="0" err="1"/>
              <a:t>Slack</a:t>
            </a:r>
            <a:r>
              <a:rPr lang="tr-TR" sz="2500" dirty="0"/>
              <a:t> ile İş Akışları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73DAFC7C-C426-4395-9062-4C379CEC1A03}"/>
              </a:ext>
            </a:extLst>
          </p:cNvPr>
          <p:cNvSpPr txBox="1"/>
          <p:nvPr/>
        </p:nvSpPr>
        <p:spPr>
          <a:xfrm>
            <a:off x="438508" y="902898"/>
            <a:ext cx="46424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500" dirty="0"/>
              <a:t>Örnek Uygulama: </a:t>
            </a:r>
          </a:p>
          <a:p>
            <a:endParaRPr lang="tr-TR" sz="1500" dirty="0"/>
          </a:p>
          <a:p>
            <a:r>
              <a:rPr lang="tr-TR" sz="1500" dirty="0"/>
              <a:t>Sunum kanalımızdaki üyelere, günlük cevaplanması gereken, liste seklinde bir form oluşturalım:  </a:t>
            </a:r>
          </a:p>
        </p:txBody>
      </p:sp>
      <p:pic>
        <p:nvPicPr>
          <p:cNvPr id="22" name="Resim 21">
            <a:extLst>
              <a:ext uri="{FF2B5EF4-FFF2-40B4-BE49-F238E27FC236}">
                <a16:creationId xmlns:a16="http://schemas.microsoft.com/office/drawing/2014/main" id="{07E98AF0-5283-4D1D-A636-0CB097C91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08" y="2145998"/>
            <a:ext cx="7169845" cy="1575193"/>
          </a:xfrm>
          <a:prstGeom prst="rect">
            <a:avLst/>
          </a:prstGeom>
        </p:spPr>
      </p:pic>
      <p:sp>
        <p:nvSpPr>
          <p:cNvPr id="23" name="Metin kutusu 22">
            <a:extLst>
              <a:ext uri="{FF2B5EF4-FFF2-40B4-BE49-F238E27FC236}">
                <a16:creationId xmlns:a16="http://schemas.microsoft.com/office/drawing/2014/main" id="{F730458C-7EBE-4E83-AEDD-328999A31C7D}"/>
              </a:ext>
            </a:extLst>
          </p:cNvPr>
          <p:cNvSpPr txBox="1"/>
          <p:nvPr/>
        </p:nvSpPr>
        <p:spPr>
          <a:xfrm>
            <a:off x="7627638" y="2573546"/>
            <a:ext cx="46424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500" dirty="0"/>
              <a:t>Zaman aralığını belirttikten sonra,  ‘</a:t>
            </a:r>
            <a:r>
              <a:rPr lang="tr-TR" sz="1500" dirty="0">
                <a:solidFill>
                  <a:schemeClr val="bg1"/>
                </a:solidFill>
                <a:highlight>
                  <a:srgbClr val="FFFF00"/>
                </a:highlight>
              </a:rPr>
              <a:t>Adım Ekle ’ye</a:t>
            </a:r>
            <a:r>
              <a:rPr lang="tr-TR" sz="1500" dirty="0"/>
              <a:t>’ tıklıyoruz.</a:t>
            </a:r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6A2D4F6-C4E4-4C99-99D4-0A303C24AAE1}"/>
              </a:ext>
            </a:extLst>
          </p:cNvPr>
          <p:cNvSpPr/>
          <p:nvPr/>
        </p:nvSpPr>
        <p:spPr>
          <a:xfrm>
            <a:off x="3683166" y="3328299"/>
            <a:ext cx="680528" cy="3066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6" name="Resim 25">
            <a:extLst>
              <a:ext uri="{FF2B5EF4-FFF2-40B4-BE49-F238E27FC236}">
                <a16:creationId xmlns:a16="http://schemas.microsoft.com/office/drawing/2014/main" id="{F61FF992-40A0-43EE-A38E-EEB4372EC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08" y="3828215"/>
            <a:ext cx="7169845" cy="2962688"/>
          </a:xfrm>
          <a:prstGeom prst="rect">
            <a:avLst/>
          </a:prstGeom>
        </p:spPr>
      </p:pic>
      <p:sp>
        <p:nvSpPr>
          <p:cNvPr id="27" name="Metin kutusu 26">
            <a:extLst>
              <a:ext uri="{FF2B5EF4-FFF2-40B4-BE49-F238E27FC236}">
                <a16:creationId xmlns:a16="http://schemas.microsoft.com/office/drawing/2014/main" id="{421F9EBE-BEF9-46CC-8CB2-CD232E877223}"/>
              </a:ext>
            </a:extLst>
          </p:cNvPr>
          <p:cNvSpPr txBox="1"/>
          <p:nvPr/>
        </p:nvSpPr>
        <p:spPr>
          <a:xfrm>
            <a:off x="7711026" y="4755561"/>
            <a:ext cx="46424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500" dirty="0"/>
              <a:t>Menüden ‘</a:t>
            </a:r>
            <a:r>
              <a:rPr lang="tr-TR" sz="1500" dirty="0">
                <a:solidFill>
                  <a:schemeClr val="bg1"/>
                </a:solidFill>
                <a:highlight>
                  <a:srgbClr val="FFFF00"/>
                </a:highlight>
              </a:rPr>
              <a:t>Form Gönder</a:t>
            </a:r>
            <a:r>
              <a:rPr lang="tr-TR" sz="1500" dirty="0"/>
              <a:t>’ Seçeneğine Tıklıyoruz.</a:t>
            </a:r>
          </a:p>
        </p:txBody>
      </p:sp>
      <p:sp>
        <p:nvSpPr>
          <p:cNvPr id="28" name="Dikdörtgen 27">
            <a:extLst>
              <a:ext uri="{FF2B5EF4-FFF2-40B4-BE49-F238E27FC236}">
                <a16:creationId xmlns:a16="http://schemas.microsoft.com/office/drawing/2014/main" id="{29E1D43B-A494-4745-9183-4A5F62DB897E}"/>
              </a:ext>
            </a:extLst>
          </p:cNvPr>
          <p:cNvSpPr/>
          <p:nvPr/>
        </p:nvSpPr>
        <p:spPr>
          <a:xfrm>
            <a:off x="2550229" y="4796062"/>
            <a:ext cx="5058123" cy="6989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9" name="Düz Ok Bağlayıcısı 28">
            <a:extLst>
              <a:ext uri="{FF2B5EF4-FFF2-40B4-BE49-F238E27FC236}">
                <a16:creationId xmlns:a16="http://schemas.microsoft.com/office/drawing/2014/main" id="{53132BD6-764C-409A-B07B-D7C96FF4AD35}"/>
              </a:ext>
            </a:extLst>
          </p:cNvPr>
          <p:cNvCxnSpPr>
            <a:cxnSpLocks/>
          </p:cNvCxnSpPr>
          <p:nvPr/>
        </p:nvCxnSpPr>
        <p:spPr>
          <a:xfrm>
            <a:off x="6475562" y="5164991"/>
            <a:ext cx="40002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411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ayt Numarası Yer Tutucusu 7">
            <a:extLst>
              <a:ext uri="{FF2B5EF4-FFF2-40B4-BE49-F238E27FC236}">
                <a16:creationId xmlns:a16="http://schemas.microsoft.com/office/drawing/2014/main" id="{E3D65047-259D-456F-9139-3202BC0F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tr-TR" smtClean="0"/>
              <a:t>21</a:t>
            </a:fld>
            <a:endParaRPr lang="tr-TR"/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60131797-6594-4A18-A625-6958EC061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60" y="538458"/>
            <a:ext cx="3903096" cy="5781083"/>
          </a:xfrm>
          <a:prstGeom prst="rect">
            <a:avLst/>
          </a:prstGeom>
        </p:spPr>
      </p:pic>
      <p:cxnSp>
        <p:nvCxnSpPr>
          <p:cNvPr id="11" name="Düz Ok Bağlayıcısı 10">
            <a:extLst>
              <a:ext uri="{FF2B5EF4-FFF2-40B4-BE49-F238E27FC236}">
                <a16:creationId xmlns:a16="http://schemas.microsoft.com/office/drawing/2014/main" id="{E077EEED-09C6-4674-AA3C-A1B0CE013EE3}"/>
              </a:ext>
            </a:extLst>
          </p:cNvPr>
          <p:cNvCxnSpPr>
            <a:cxnSpLocks/>
          </p:cNvCxnSpPr>
          <p:nvPr/>
        </p:nvCxnSpPr>
        <p:spPr>
          <a:xfrm>
            <a:off x="4068792" y="1964591"/>
            <a:ext cx="77925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id="{614029D1-DF73-45C9-AC43-CD10B4E03677}"/>
              </a:ext>
            </a:extLst>
          </p:cNvPr>
          <p:cNvCxnSpPr>
            <a:cxnSpLocks/>
          </p:cNvCxnSpPr>
          <p:nvPr/>
        </p:nvCxnSpPr>
        <p:spPr>
          <a:xfrm>
            <a:off x="4068792" y="4126945"/>
            <a:ext cx="77925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kdörtgen 13">
            <a:extLst>
              <a:ext uri="{FF2B5EF4-FFF2-40B4-BE49-F238E27FC236}">
                <a16:creationId xmlns:a16="http://schemas.microsoft.com/office/drawing/2014/main" id="{8BC6512E-671A-4555-BCF0-F0EB0953F864}"/>
              </a:ext>
            </a:extLst>
          </p:cNvPr>
          <p:cNvSpPr/>
          <p:nvPr/>
        </p:nvSpPr>
        <p:spPr>
          <a:xfrm>
            <a:off x="314551" y="1811076"/>
            <a:ext cx="3754241" cy="3196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0F5E6C89-EE19-4BF8-B7E4-C7A0C62089EC}"/>
              </a:ext>
            </a:extLst>
          </p:cNvPr>
          <p:cNvSpPr/>
          <p:nvPr/>
        </p:nvSpPr>
        <p:spPr>
          <a:xfrm>
            <a:off x="314551" y="2208669"/>
            <a:ext cx="3754241" cy="40454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74A0F083-D629-4A95-BE52-AEF8E7BE7EBE}"/>
              </a:ext>
            </a:extLst>
          </p:cNvPr>
          <p:cNvSpPr txBox="1"/>
          <p:nvPr/>
        </p:nvSpPr>
        <p:spPr>
          <a:xfrm>
            <a:off x="4927842" y="1803008"/>
            <a:ext cx="46424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500" dirty="0"/>
              <a:t>Formun hangi kanala / üyelere gönderileceğinin adresi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8C360857-827E-472F-B271-24B4C97D93C2}"/>
              </a:ext>
            </a:extLst>
          </p:cNvPr>
          <p:cNvSpPr txBox="1"/>
          <p:nvPr/>
        </p:nvSpPr>
        <p:spPr>
          <a:xfrm>
            <a:off x="4927841" y="3965362"/>
            <a:ext cx="46424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500" dirty="0"/>
              <a:t>Formun başlığı ve alt başlığı</a:t>
            </a:r>
          </a:p>
        </p:txBody>
      </p:sp>
    </p:spTree>
    <p:extLst>
      <p:ext uri="{BB962C8B-B14F-4D97-AF65-F5344CB8AC3E}">
        <p14:creationId xmlns:p14="http://schemas.microsoft.com/office/powerpoint/2010/main" val="457040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Resim 29">
            <a:extLst>
              <a:ext uri="{FF2B5EF4-FFF2-40B4-BE49-F238E27FC236}">
                <a16:creationId xmlns:a16="http://schemas.microsoft.com/office/drawing/2014/main" id="{6B2F2F98-E757-4540-8A9F-BAB35C414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80" y="620685"/>
            <a:ext cx="3434067" cy="6220057"/>
          </a:xfrm>
          <a:prstGeom prst="rect">
            <a:avLst/>
          </a:prstGeom>
        </p:spPr>
      </p:pic>
      <p:sp>
        <p:nvSpPr>
          <p:cNvPr id="9" name="Slayt Numarası Yer Tutucusu 7">
            <a:extLst>
              <a:ext uri="{FF2B5EF4-FFF2-40B4-BE49-F238E27FC236}">
                <a16:creationId xmlns:a16="http://schemas.microsoft.com/office/drawing/2014/main" id="{E923F7CF-4A72-40D6-89C5-AAE1DC10C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pPr rtl="0"/>
            <a:fld id="{DBA1B0FB-D917-4C8C-928F-313BD683BF39}" type="slidenum">
              <a:rPr lang="tr-TR" smtClean="0"/>
              <a:t>22</a:t>
            </a:fld>
            <a:endParaRPr lang="tr-TR"/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156AED9A-8206-4970-AA27-C3F114E18DE6}"/>
              </a:ext>
            </a:extLst>
          </p:cNvPr>
          <p:cNvSpPr txBox="1"/>
          <p:nvPr/>
        </p:nvSpPr>
        <p:spPr>
          <a:xfrm>
            <a:off x="4339087" y="83945"/>
            <a:ext cx="46424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500" dirty="0"/>
              <a:t>Burada amacımız: kullanıcıların hangi departmanlarda çalıştığını listelerden seçtirtmeye çalışmak.</a:t>
            </a:r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93CAADA4-5C93-4E7E-A960-8456869B2E09}"/>
              </a:ext>
            </a:extLst>
          </p:cNvPr>
          <p:cNvSpPr/>
          <p:nvPr/>
        </p:nvSpPr>
        <p:spPr>
          <a:xfrm>
            <a:off x="530212" y="1215853"/>
            <a:ext cx="3049750" cy="3110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" name="Düz Ok Bağlayıcısı 20">
            <a:extLst>
              <a:ext uri="{FF2B5EF4-FFF2-40B4-BE49-F238E27FC236}">
                <a16:creationId xmlns:a16="http://schemas.microsoft.com/office/drawing/2014/main" id="{609A4542-D4CC-429E-A1D4-F614AFFBBDD1}"/>
              </a:ext>
            </a:extLst>
          </p:cNvPr>
          <p:cNvCxnSpPr>
            <a:cxnSpLocks/>
          </p:cNvCxnSpPr>
          <p:nvPr/>
        </p:nvCxnSpPr>
        <p:spPr>
          <a:xfrm>
            <a:off x="3579962" y="1360742"/>
            <a:ext cx="77925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ikdörtgen 21">
            <a:extLst>
              <a:ext uri="{FF2B5EF4-FFF2-40B4-BE49-F238E27FC236}">
                <a16:creationId xmlns:a16="http://schemas.microsoft.com/office/drawing/2014/main" id="{C8576524-A19C-4A1D-8F1B-4463446CD121}"/>
              </a:ext>
            </a:extLst>
          </p:cNvPr>
          <p:cNvSpPr/>
          <p:nvPr/>
        </p:nvSpPr>
        <p:spPr>
          <a:xfrm>
            <a:off x="515270" y="1601165"/>
            <a:ext cx="3064692" cy="35833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" name="Düz Ok Bağlayıcısı 22">
            <a:extLst>
              <a:ext uri="{FF2B5EF4-FFF2-40B4-BE49-F238E27FC236}">
                <a16:creationId xmlns:a16="http://schemas.microsoft.com/office/drawing/2014/main" id="{45D0C43A-A682-41E9-92F3-B369B8D7356A}"/>
              </a:ext>
            </a:extLst>
          </p:cNvPr>
          <p:cNvCxnSpPr>
            <a:cxnSpLocks/>
          </p:cNvCxnSpPr>
          <p:nvPr/>
        </p:nvCxnSpPr>
        <p:spPr>
          <a:xfrm>
            <a:off x="3579962" y="3229799"/>
            <a:ext cx="77925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EF846D69-85E3-4AC6-9050-BBA2928F06D7}"/>
              </a:ext>
            </a:extLst>
          </p:cNvPr>
          <p:cNvSpPr txBox="1"/>
          <p:nvPr/>
        </p:nvSpPr>
        <p:spPr>
          <a:xfrm>
            <a:off x="4081731" y="1209781"/>
            <a:ext cx="21400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500" dirty="0"/>
              <a:t>Sorunun Başlığı</a:t>
            </a: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EA9DB730-F1D5-4165-A2F7-C9B8886BF495}"/>
              </a:ext>
            </a:extLst>
          </p:cNvPr>
          <p:cNvSpPr txBox="1"/>
          <p:nvPr/>
        </p:nvSpPr>
        <p:spPr>
          <a:xfrm>
            <a:off x="4202501" y="3046650"/>
            <a:ext cx="46424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500" dirty="0"/>
              <a:t>Sorunun İçeriği. ( Ben burada liste şeklide yaptım ve departmanlar ekledim. )</a:t>
            </a:r>
          </a:p>
        </p:txBody>
      </p:sp>
      <p:sp>
        <p:nvSpPr>
          <p:cNvPr id="26" name="Dikdörtgen 25">
            <a:extLst>
              <a:ext uri="{FF2B5EF4-FFF2-40B4-BE49-F238E27FC236}">
                <a16:creationId xmlns:a16="http://schemas.microsoft.com/office/drawing/2014/main" id="{EAB56519-77A2-428E-88D2-4D33BFDFB69B}"/>
              </a:ext>
            </a:extLst>
          </p:cNvPr>
          <p:cNvSpPr/>
          <p:nvPr/>
        </p:nvSpPr>
        <p:spPr>
          <a:xfrm>
            <a:off x="599220" y="5890664"/>
            <a:ext cx="3049750" cy="3110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7" name="Düz Ok Bağlayıcısı 26">
            <a:extLst>
              <a:ext uri="{FF2B5EF4-FFF2-40B4-BE49-F238E27FC236}">
                <a16:creationId xmlns:a16="http://schemas.microsoft.com/office/drawing/2014/main" id="{54880B55-1727-4DBA-B720-32A185405226}"/>
              </a:ext>
            </a:extLst>
          </p:cNvPr>
          <p:cNvCxnSpPr>
            <a:cxnSpLocks/>
          </p:cNvCxnSpPr>
          <p:nvPr/>
        </p:nvCxnSpPr>
        <p:spPr>
          <a:xfrm>
            <a:off x="3648970" y="6046175"/>
            <a:ext cx="77925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3DBE21B2-4A7E-46E1-89CC-F79C8951ADE4}"/>
              </a:ext>
            </a:extLst>
          </p:cNvPr>
          <p:cNvSpPr txBox="1"/>
          <p:nvPr/>
        </p:nvSpPr>
        <p:spPr>
          <a:xfrm>
            <a:off x="4270435" y="5878521"/>
            <a:ext cx="17626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500" dirty="0"/>
              <a:t>İlgili Kanalımız</a:t>
            </a:r>
          </a:p>
        </p:txBody>
      </p:sp>
      <p:cxnSp>
        <p:nvCxnSpPr>
          <p:cNvPr id="32" name="Düz Ok Bağlayıcısı 31">
            <a:extLst>
              <a:ext uri="{FF2B5EF4-FFF2-40B4-BE49-F238E27FC236}">
                <a16:creationId xmlns:a16="http://schemas.microsoft.com/office/drawing/2014/main" id="{92DE38EA-91B1-47E7-8F25-063D986686B2}"/>
              </a:ext>
            </a:extLst>
          </p:cNvPr>
          <p:cNvCxnSpPr/>
          <p:nvPr/>
        </p:nvCxnSpPr>
        <p:spPr>
          <a:xfrm flipH="1">
            <a:off x="3648970" y="6584156"/>
            <a:ext cx="43276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Metin kutusu 32">
            <a:extLst>
              <a:ext uri="{FF2B5EF4-FFF2-40B4-BE49-F238E27FC236}">
                <a16:creationId xmlns:a16="http://schemas.microsoft.com/office/drawing/2014/main" id="{3EC4EC7F-D9F9-4D33-9908-2376FFCBE386}"/>
              </a:ext>
            </a:extLst>
          </p:cNvPr>
          <p:cNvSpPr txBox="1"/>
          <p:nvPr/>
        </p:nvSpPr>
        <p:spPr>
          <a:xfrm>
            <a:off x="3780747" y="6407367"/>
            <a:ext cx="48034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sz="1500" dirty="0"/>
              <a:t>İşlemlerimizi belirledikten sonra kayıt edebiliriz.</a:t>
            </a:r>
          </a:p>
        </p:txBody>
      </p:sp>
    </p:spTree>
    <p:extLst>
      <p:ext uri="{BB962C8B-B14F-4D97-AF65-F5344CB8AC3E}">
        <p14:creationId xmlns:p14="http://schemas.microsoft.com/office/powerpoint/2010/main" val="3488623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>
            <a:extLst>
              <a:ext uri="{FF2B5EF4-FFF2-40B4-BE49-F238E27FC236}">
                <a16:creationId xmlns:a16="http://schemas.microsoft.com/office/drawing/2014/main" id="{D69605E0-3A7E-423A-B43C-4AF8958B1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40" y="1677169"/>
            <a:ext cx="10174120" cy="4544059"/>
          </a:xfrm>
          <a:prstGeom prst="rect">
            <a:avLst/>
          </a:prstGeom>
        </p:spPr>
      </p:pic>
      <p:sp>
        <p:nvSpPr>
          <p:cNvPr id="11" name="Metin kutusu 10">
            <a:extLst>
              <a:ext uri="{FF2B5EF4-FFF2-40B4-BE49-F238E27FC236}">
                <a16:creationId xmlns:a16="http://schemas.microsoft.com/office/drawing/2014/main" id="{388AFDDC-567D-4E69-9D60-383F36CA8111}"/>
              </a:ext>
            </a:extLst>
          </p:cNvPr>
          <p:cNvSpPr txBox="1"/>
          <p:nvPr/>
        </p:nvSpPr>
        <p:spPr>
          <a:xfrm>
            <a:off x="4080294" y="799937"/>
            <a:ext cx="464244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500" dirty="0"/>
              <a:t>Formumuzu oluşturduktan sonra önceden belirlediğimiz zaman dilimi ile bağlantılı olmuş oluyor. İşlemlerimizi tamamladıktan sonra artık formumuzu yayınlayabiliriz.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4C52EB34-4404-4442-A45D-A1C4CEEA134C}"/>
              </a:ext>
            </a:extLst>
          </p:cNvPr>
          <p:cNvSpPr/>
          <p:nvPr/>
        </p:nvSpPr>
        <p:spPr>
          <a:xfrm>
            <a:off x="3269411" y="3269412"/>
            <a:ext cx="5572664" cy="21098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6" name="Bağlayıcı: Dirsek 15">
            <a:extLst>
              <a:ext uri="{FF2B5EF4-FFF2-40B4-BE49-F238E27FC236}">
                <a16:creationId xmlns:a16="http://schemas.microsoft.com/office/drawing/2014/main" id="{784B6C40-45A3-436C-9AC1-CD6E8328C52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449572" y="2445589"/>
            <a:ext cx="2208363" cy="1423361"/>
          </a:xfrm>
          <a:prstGeom prst="bentConnector3">
            <a:avLst>
              <a:gd name="adj1" fmla="val 1172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744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>
            <a:extLst>
              <a:ext uri="{FF2B5EF4-FFF2-40B4-BE49-F238E27FC236}">
                <a16:creationId xmlns:a16="http://schemas.microsoft.com/office/drawing/2014/main" id="{B2A583EC-7199-4ACA-AFA3-AC7E5B571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9009"/>
            <a:ext cx="7452360" cy="6259982"/>
          </a:xfrm>
          <a:prstGeom prst="rect">
            <a:avLst/>
          </a:prstGeom>
          <a:noFill/>
        </p:spPr>
      </p:pic>
      <p:sp>
        <p:nvSpPr>
          <p:cNvPr id="11" name="Metin kutusu 10">
            <a:extLst>
              <a:ext uri="{FF2B5EF4-FFF2-40B4-BE49-F238E27FC236}">
                <a16:creationId xmlns:a16="http://schemas.microsoft.com/office/drawing/2014/main" id="{3C4591C8-80ED-47C7-ADCE-9D3A7215E45F}"/>
              </a:ext>
            </a:extLst>
          </p:cNvPr>
          <p:cNvSpPr txBox="1"/>
          <p:nvPr/>
        </p:nvSpPr>
        <p:spPr>
          <a:xfrm>
            <a:off x="8201890" y="3105834"/>
            <a:ext cx="3851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İş Akış Denememiz Uygulamalar kısmında oluşmuş oldu. 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91F35162-30D4-4EAC-A36A-DB86FE088200}"/>
              </a:ext>
            </a:extLst>
          </p:cNvPr>
          <p:cNvSpPr/>
          <p:nvPr/>
        </p:nvSpPr>
        <p:spPr>
          <a:xfrm>
            <a:off x="0" y="3288145"/>
            <a:ext cx="1542473" cy="14870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7812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etin kutusu 10">
            <a:extLst>
              <a:ext uri="{FF2B5EF4-FFF2-40B4-BE49-F238E27FC236}">
                <a16:creationId xmlns:a16="http://schemas.microsoft.com/office/drawing/2014/main" id="{F0B08E8B-A8E5-4286-B467-B6983BACDDF0}"/>
              </a:ext>
            </a:extLst>
          </p:cNvPr>
          <p:cNvSpPr txBox="1"/>
          <p:nvPr/>
        </p:nvSpPr>
        <p:spPr>
          <a:xfrm>
            <a:off x="4170217" y="-48117"/>
            <a:ext cx="3851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Formun belirlediğimiz başlangıç süresi başlayınca, belirlediğimiz ilgili odaya düşecektir ve kullanıcılara açılacaktır.</a:t>
            </a:r>
          </a:p>
        </p:txBody>
      </p:sp>
      <p:pic>
        <p:nvPicPr>
          <p:cNvPr id="14" name="Resim 13">
            <a:extLst>
              <a:ext uri="{FF2B5EF4-FFF2-40B4-BE49-F238E27FC236}">
                <a16:creationId xmlns:a16="http://schemas.microsoft.com/office/drawing/2014/main" id="{EAE30531-D89E-4180-B5E2-8B9CE3308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27" y="856163"/>
            <a:ext cx="11416145" cy="6001837"/>
          </a:xfrm>
          <a:prstGeom prst="rect">
            <a:avLst/>
          </a:prstGeom>
        </p:spPr>
      </p:pic>
      <p:sp>
        <p:nvSpPr>
          <p:cNvPr id="15" name="Dikdörtgen 14">
            <a:extLst>
              <a:ext uri="{FF2B5EF4-FFF2-40B4-BE49-F238E27FC236}">
                <a16:creationId xmlns:a16="http://schemas.microsoft.com/office/drawing/2014/main" id="{9D68D6E2-7FB8-4849-9957-4278F8E2FC7A}"/>
              </a:ext>
            </a:extLst>
          </p:cNvPr>
          <p:cNvSpPr/>
          <p:nvPr/>
        </p:nvSpPr>
        <p:spPr>
          <a:xfrm>
            <a:off x="387927" y="1614620"/>
            <a:ext cx="1751424" cy="2400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Dikdörtgen 15">
            <a:extLst>
              <a:ext uri="{FF2B5EF4-FFF2-40B4-BE49-F238E27FC236}">
                <a16:creationId xmlns:a16="http://schemas.microsoft.com/office/drawing/2014/main" id="{1C026256-D7A5-41D6-AFBB-E163735B2C68}"/>
              </a:ext>
            </a:extLst>
          </p:cNvPr>
          <p:cNvSpPr/>
          <p:nvPr/>
        </p:nvSpPr>
        <p:spPr>
          <a:xfrm>
            <a:off x="2139351" y="4883292"/>
            <a:ext cx="3226279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Ok: Yukarı 16">
            <a:extLst>
              <a:ext uri="{FF2B5EF4-FFF2-40B4-BE49-F238E27FC236}">
                <a16:creationId xmlns:a16="http://schemas.microsoft.com/office/drawing/2014/main" id="{47E276E3-43FC-4393-953F-C466647B80D7}"/>
              </a:ext>
            </a:extLst>
          </p:cNvPr>
          <p:cNvSpPr/>
          <p:nvPr/>
        </p:nvSpPr>
        <p:spPr>
          <a:xfrm>
            <a:off x="3165895" y="5624422"/>
            <a:ext cx="207034" cy="517585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30673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etin kutusu 10">
            <a:extLst>
              <a:ext uri="{FF2B5EF4-FFF2-40B4-BE49-F238E27FC236}">
                <a16:creationId xmlns:a16="http://schemas.microsoft.com/office/drawing/2014/main" id="{629CFBB9-85AF-49BA-8A3B-3E4ECCFB4F4A}"/>
              </a:ext>
            </a:extLst>
          </p:cNvPr>
          <p:cNvSpPr txBox="1"/>
          <p:nvPr/>
        </p:nvSpPr>
        <p:spPr>
          <a:xfrm>
            <a:off x="940279" y="396815"/>
            <a:ext cx="2950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Çıktısı: 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B463133D-AABD-4C91-AF40-D6A745762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24" y="856446"/>
            <a:ext cx="5106113" cy="2505425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582259E-7C19-451A-9131-2443A25AE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23" y="3612812"/>
            <a:ext cx="5106113" cy="2848373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94E6BE54-0E4B-4AED-9DCB-272B259BE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563" y="856446"/>
            <a:ext cx="5106113" cy="1944212"/>
          </a:xfrm>
          <a:prstGeom prst="rect">
            <a:avLst/>
          </a:prstGeom>
        </p:spPr>
      </p:pic>
      <p:sp>
        <p:nvSpPr>
          <p:cNvPr id="21" name="Metin kutusu 20">
            <a:extLst>
              <a:ext uri="{FF2B5EF4-FFF2-40B4-BE49-F238E27FC236}">
                <a16:creationId xmlns:a16="http://schemas.microsoft.com/office/drawing/2014/main" id="{A8DF085D-73C6-41E2-A882-596979E59912}"/>
              </a:ext>
            </a:extLst>
          </p:cNvPr>
          <p:cNvSpPr txBox="1"/>
          <p:nvPr/>
        </p:nvSpPr>
        <p:spPr>
          <a:xfrm>
            <a:off x="6553563" y="4313277"/>
            <a:ext cx="5259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Formlarda bunun gibi Kısa-Uzun cevaplı yazılabilen yazılar ile de form oluşturulabiliyor.</a:t>
            </a:r>
          </a:p>
        </p:txBody>
      </p:sp>
      <p:pic>
        <p:nvPicPr>
          <p:cNvPr id="23" name="Grafik 22" descr="Rozet 1 düz dolguyla">
            <a:extLst>
              <a:ext uri="{FF2B5EF4-FFF2-40B4-BE49-F238E27FC236}">
                <a16:creationId xmlns:a16="http://schemas.microsoft.com/office/drawing/2014/main" id="{FBCD0F7F-FA51-4C68-A501-FCC792C7C5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761" y="1738103"/>
            <a:ext cx="450294" cy="450294"/>
          </a:xfrm>
          <a:prstGeom prst="rect">
            <a:avLst/>
          </a:prstGeom>
        </p:spPr>
      </p:pic>
      <p:pic>
        <p:nvPicPr>
          <p:cNvPr id="25" name="Grafik 24" descr="Rozet düz dolguyla">
            <a:extLst>
              <a:ext uri="{FF2B5EF4-FFF2-40B4-BE49-F238E27FC236}">
                <a16:creationId xmlns:a16="http://schemas.microsoft.com/office/drawing/2014/main" id="{7F66381A-2B9F-4AAE-B48A-05217A94DF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4798470"/>
            <a:ext cx="477055" cy="477055"/>
          </a:xfrm>
          <a:prstGeom prst="rect">
            <a:avLst/>
          </a:prstGeom>
        </p:spPr>
      </p:pic>
      <p:pic>
        <p:nvPicPr>
          <p:cNvPr id="26" name="Grafik 25" descr="Rozet 3 düz dolguyla">
            <a:extLst>
              <a:ext uri="{FF2B5EF4-FFF2-40B4-BE49-F238E27FC236}">
                <a16:creationId xmlns:a16="http://schemas.microsoft.com/office/drawing/2014/main" id="{62AC7501-6E9D-4014-8F9C-1F39843ACC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878019" y="352881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98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>
            <a:extLst>
              <a:ext uri="{FF2B5EF4-FFF2-40B4-BE49-F238E27FC236}">
                <a16:creationId xmlns:a16="http://schemas.microsoft.com/office/drawing/2014/main" id="{200ADD81-D36F-4769-A592-94BF9C924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92" y="1224432"/>
            <a:ext cx="10317015" cy="5287113"/>
          </a:xfrm>
          <a:prstGeom prst="rect">
            <a:avLst/>
          </a:prstGeom>
        </p:spPr>
      </p:pic>
      <p:sp>
        <p:nvSpPr>
          <p:cNvPr id="12" name="Metin kutusu 11">
            <a:extLst>
              <a:ext uri="{FF2B5EF4-FFF2-40B4-BE49-F238E27FC236}">
                <a16:creationId xmlns:a16="http://schemas.microsoft.com/office/drawing/2014/main" id="{0F9DBD60-8D22-447A-89B0-23CDFD997DB6}"/>
              </a:ext>
            </a:extLst>
          </p:cNvPr>
          <p:cNvSpPr txBox="1"/>
          <p:nvPr/>
        </p:nvSpPr>
        <p:spPr>
          <a:xfrm>
            <a:off x="3655908" y="743270"/>
            <a:ext cx="5259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İş Akış Menüleri</a:t>
            </a:r>
          </a:p>
        </p:txBody>
      </p:sp>
    </p:spTree>
    <p:extLst>
      <p:ext uri="{BB962C8B-B14F-4D97-AF65-F5344CB8AC3E}">
        <p14:creationId xmlns:p14="http://schemas.microsoft.com/office/powerpoint/2010/main" val="27345530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etin kutusu 9">
            <a:extLst>
              <a:ext uri="{FF2B5EF4-FFF2-40B4-BE49-F238E27FC236}">
                <a16:creationId xmlns:a16="http://schemas.microsoft.com/office/drawing/2014/main" id="{8DFFC030-7799-4C77-A61C-2E2C7C851B99}"/>
              </a:ext>
            </a:extLst>
          </p:cNvPr>
          <p:cNvSpPr txBox="1"/>
          <p:nvPr/>
        </p:nvSpPr>
        <p:spPr>
          <a:xfrm>
            <a:off x="621100" y="268818"/>
            <a:ext cx="27345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500" dirty="0" err="1"/>
              <a:t>Slack’in</a:t>
            </a:r>
            <a:r>
              <a:rPr lang="tr-TR" sz="2500" dirty="0"/>
              <a:t> Avantajlı Yönleri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E1C51919-BFEA-4AC4-B7AE-6373DBFB79AF}"/>
              </a:ext>
            </a:extLst>
          </p:cNvPr>
          <p:cNvSpPr txBox="1"/>
          <p:nvPr/>
        </p:nvSpPr>
        <p:spPr>
          <a:xfrm>
            <a:off x="0" y="1257982"/>
            <a:ext cx="397677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600" dirty="0"/>
              <a:t>Basit kullanım, basit ara yüz. 2400’den fazla Entegreli uygulama. </a:t>
            </a:r>
          </a:p>
          <a:p>
            <a:endParaRPr lang="tr-T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600" dirty="0"/>
              <a:t>Bazı büyük ölçekli firmaların </a:t>
            </a:r>
            <a:r>
              <a:rPr lang="tr-TR" sz="1600" dirty="0" err="1"/>
              <a:t>Slack’i</a:t>
            </a:r>
            <a:r>
              <a:rPr lang="tr-TR" sz="1600" dirty="0"/>
              <a:t> kullanması ( </a:t>
            </a:r>
            <a:r>
              <a:rPr lang="tr-TR" sz="1600" dirty="0" err="1"/>
              <a:t>Netflix</a:t>
            </a:r>
            <a:r>
              <a:rPr lang="tr-TR" sz="1600" dirty="0"/>
              <a:t>, </a:t>
            </a:r>
            <a:r>
              <a:rPr lang="tr-TR" sz="1600" dirty="0" err="1"/>
              <a:t>Uber</a:t>
            </a:r>
            <a:r>
              <a:rPr lang="tr-TR" sz="1600" dirty="0"/>
              <a:t>, Sony, BBC)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600" dirty="0"/>
              <a:t>Uygulamayı kullanan ekipler, </a:t>
            </a:r>
            <a:r>
              <a:rPr lang="tr-TR" sz="1600" dirty="0" err="1"/>
              <a:t>Slack’in</a:t>
            </a:r>
            <a:r>
              <a:rPr lang="tr-TR" sz="1600" dirty="0"/>
              <a:t> işlerine / projelerine %95 oranında yardımcı olduğunu söylüyor.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600" dirty="0" err="1"/>
              <a:t>Slack</a:t>
            </a:r>
            <a:r>
              <a:rPr lang="tr-TR" sz="1600" dirty="0"/>
              <a:t> kullanan ekiplerin %87’si genel olarak iletişim anlamında memnun.</a:t>
            </a:r>
          </a:p>
          <a:p>
            <a:endParaRPr lang="tr-T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600" dirty="0"/>
              <a:t>Farklı platformlar ile farklı ekipler arasında bağlantılı bir çalışma.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600" dirty="0" err="1"/>
              <a:t>Slack</a:t>
            </a:r>
            <a:r>
              <a:rPr lang="tr-TR" sz="1600" dirty="0"/>
              <a:t>, SOC 2, SOC 3, ISO/IEC 27001 ve daha fazlası dahil olmak üzere birden fazla uyumluluk ve güvenlik sertifikasına sahiptir.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600" dirty="0"/>
              <a:t>Mobil Uygulama</a:t>
            </a:r>
          </a:p>
          <a:p>
            <a:endParaRPr lang="tr-TR" sz="1600" dirty="0"/>
          </a:p>
        </p:txBody>
      </p:sp>
      <p:pic>
        <p:nvPicPr>
          <p:cNvPr id="12" name="slack-integrations-gdrive">
            <a:hlinkClick r:id="" action="ppaction://media"/>
            <a:extLst>
              <a:ext uri="{FF2B5EF4-FFF2-40B4-BE49-F238E27FC236}">
                <a16:creationId xmlns:a16="http://schemas.microsoft.com/office/drawing/2014/main" id="{C1A36716-A4A7-4F92-844A-DB01FD64232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29853" y="268818"/>
            <a:ext cx="2970744" cy="2583255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62B031C8-1D00-4D14-846E-8CF8AF2F2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7695" y="2963828"/>
            <a:ext cx="6901743" cy="362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15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4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etin kutusu 11">
            <a:extLst>
              <a:ext uri="{FF2B5EF4-FFF2-40B4-BE49-F238E27FC236}">
                <a16:creationId xmlns:a16="http://schemas.microsoft.com/office/drawing/2014/main" id="{9496B842-1D3F-4EFB-8032-D688A395FC41}"/>
              </a:ext>
            </a:extLst>
          </p:cNvPr>
          <p:cNvSpPr txBox="1"/>
          <p:nvPr/>
        </p:nvSpPr>
        <p:spPr>
          <a:xfrm>
            <a:off x="707553" y="2613392"/>
            <a:ext cx="27345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 err="1"/>
              <a:t>Slack</a:t>
            </a:r>
            <a:r>
              <a:rPr lang="tr-TR" sz="2400" dirty="0"/>
              <a:t> Kullanımı İçin Yardımcı Kılavuzlar ve Kaynak Bağlantıları</a:t>
            </a:r>
          </a:p>
        </p:txBody>
      </p:sp>
      <p:pic>
        <p:nvPicPr>
          <p:cNvPr id="16" name="Resim 15">
            <a:hlinkClick r:id="rId2"/>
            <a:extLst>
              <a:ext uri="{FF2B5EF4-FFF2-40B4-BE49-F238E27FC236}">
                <a16:creationId xmlns:a16="http://schemas.microsoft.com/office/drawing/2014/main" id="{19EABC7C-488C-4D2B-B3D0-A696884B9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850" y="3095410"/>
            <a:ext cx="2734575" cy="3762589"/>
          </a:xfrm>
          <a:prstGeom prst="rect">
            <a:avLst/>
          </a:prstGeom>
        </p:spPr>
      </p:pic>
      <p:pic>
        <p:nvPicPr>
          <p:cNvPr id="18" name="Resim 17">
            <a:hlinkClick r:id="rId4"/>
            <a:extLst>
              <a:ext uri="{FF2B5EF4-FFF2-40B4-BE49-F238E27FC236}">
                <a16:creationId xmlns:a16="http://schemas.microsoft.com/office/drawing/2014/main" id="{08672C63-E4ED-434A-A878-2CA9F46DFC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50" y="-13027"/>
            <a:ext cx="2712501" cy="3100308"/>
          </a:xfrm>
          <a:prstGeom prst="rect">
            <a:avLst/>
          </a:prstGeom>
        </p:spPr>
      </p:pic>
      <p:pic>
        <p:nvPicPr>
          <p:cNvPr id="20" name="Resim 19">
            <a:hlinkClick r:id="rId6"/>
            <a:extLst>
              <a:ext uri="{FF2B5EF4-FFF2-40B4-BE49-F238E27FC236}">
                <a16:creationId xmlns:a16="http://schemas.microsoft.com/office/drawing/2014/main" id="{7EA44C9F-3DE0-4E99-9A2E-FBE4214561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57425" y="3095409"/>
            <a:ext cx="2734575" cy="3770718"/>
          </a:xfrm>
          <a:prstGeom prst="rect">
            <a:avLst/>
          </a:prstGeom>
        </p:spPr>
      </p:pic>
      <p:pic>
        <p:nvPicPr>
          <p:cNvPr id="24" name="Resim 23">
            <a:hlinkClick r:id="rId8"/>
            <a:extLst>
              <a:ext uri="{FF2B5EF4-FFF2-40B4-BE49-F238E27FC236}">
                <a16:creationId xmlns:a16="http://schemas.microsoft.com/office/drawing/2014/main" id="{AC680B77-EB3B-4BCC-A097-BDFC438C66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7425" y="0"/>
            <a:ext cx="2734575" cy="3087281"/>
          </a:xfrm>
          <a:prstGeom prst="rect">
            <a:avLst/>
          </a:prstGeom>
        </p:spPr>
      </p:pic>
      <p:pic>
        <p:nvPicPr>
          <p:cNvPr id="38" name="Resim 37">
            <a:hlinkClick r:id="rId10"/>
            <a:extLst>
              <a:ext uri="{FF2B5EF4-FFF2-40B4-BE49-F238E27FC236}">
                <a16:creationId xmlns:a16="http://schemas.microsoft.com/office/drawing/2014/main" id="{86B3AB8F-88F9-4117-BE59-760C3D0604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88275" y="0"/>
            <a:ext cx="2734575" cy="3087281"/>
          </a:xfrm>
          <a:prstGeom prst="rect">
            <a:avLst/>
          </a:prstGeom>
        </p:spPr>
      </p:pic>
      <p:pic>
        <p:nvPicPr>
          <p:cNvPr id="42" name="Resim 41">
            <a:hlinkClick r:id="rId12"/>
            <a:extLst>
              <a:ext uri="{FF2B5EF4-FFF2-40B4-BE49-F238E27FC236}">
                <a16:creationId xmlns:a16="http://schemas.microsoft.com/office/drawing/2014/main" id="{0AD9E352-21CE-455F-912E-212E7887495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88275" y="3095411"/>
            <a:ext cx="2734575" cy="376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422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aşlık 10">
            <a:extLst>
              <a:ext uri="{FF2B5EF4-FFF2-40B4-BE49-F238E27FC236}">
                <a16:creationId xmlns:a16="http://schemas.microsoft.com/office/drawing/2014/main" id="{23418ADF-358F-4647-A511-FCFFEDA83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3527" y="3794227"/>
            <a:ext cx="4500562" cy="1562959"/>
          </a:xfrm>
        </p:spPr>
        <p:txBody>
          <a:bodyPr rtlCol="0"/>
          <a:lstStyle/>
          <a:p>
            <a:pPr algn="ctr" rtl="0"/>
            <a:r>
              <a:rPr lang="tr-TR" dirty="0"/>
              <a:t>Üyelik </a:t>
            </a:r>
          </a:p>
        </p:txBody>
      </p:sp>
      <p:pic>
        <p:nvPicPr>
          <p:cNvPr id="20" name="Resim Yer Tutucusu 19" descr="Veri Noktaları Dijital arka planı">
            <a:extLst>
              <a:ext uri="{FF2B5EF4-FFF2-40B4-BE49-F238E27FC236}">
                <a16:creationId xmlns:a16="http://schemas.microsoft.com/office/drawing/2014/main" id="{528A7D8D-1AB5-46C4-93FA-D92C2FD5169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3054096" y="0"/>
            <a:ext cx="3054096" cy="3776472"/>
          </a:xfrm>
        </p:spPr>
      </p:pic>
      <p:pic>
        <p:nvPicPr>
          <p:cNvPr id="25" name="Resim Yer Tutucusu 24" descr="Dijital Grafik Ekranı">
            <a:extLst>
              <a:ext uri="{FF2B5EF4-FFF2-40B4-BE49-F238E27FC236}">
                <a16:creationId xmlns:a16="http://schemas.microsoft.com/office/drawing/2014/main" id="{B7353C46-ACC1-4078-85C2-26B57B0E58B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9137904" y="0"/>
            <a:ext cx="3054096" cy="3776472"/>
          </a:xfrm>
        </p:spPr>
      </p:pic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0C329F70-04F7-4C70-BCF8-D4371F54EF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6507212"/>
            <a:ext cx="2628900" cy="153888"/>
          </a:xfrm>
        </p:spPr>
        <p:txBody>
          <a:bodyPr rtlCol="0"/>
          <a:lstStyle/>
          <a:p>
            <a:pPr rtl="0"/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6A3302E-502D-4151-81C9-5FD6AF959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rtlCol="0"/>
          <a:lstStyle/>
          <a:p>
            <a:pPr rtl="0"/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ED907F8-C614-4D59-A03F-BF9CD5E3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tr-TR" smtClean="0"/>
              <a:pPr/>
              <a:t>3</a:t>
            </a:fld>
            <a:endParaRPr lang="tr-TR"/>
          </a:p>
        </p:txBody>
      </p:sp>
      <p:pic>
        <p:nvPicPr>
          <p:cNvPr id="23" name="Resim Yer Tutucusu 22" descr="Beyaz tahtaya çizen bir kişi">
            <a:extLst>
              <a:ext uri="{FF2B5EF4-FFF2-40B4-BE49-F238E27FC236}">
                <a16:creationId xmlns:a16="http://schemas.microsoft.com/office/drawing/2014/main" id="{2B3C4F95-A0FA-45D9-BF43-1C398F65B89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6083808" y="0"/>
            <a:ext cx="3054096" cy="3776472"/>
          </a:xfrm>
        </p:spPr>
      </p:pic>
      <p:sp>
        <p:nvSpPr>
          <p:cNvPr id="12" name="İçerik Yer Tutucusu 11">
            <a:extLst>
              <a:ext uri="{FF2B5EF4-FFF2-40B4-BE49-F238E27FC236}">
                <a16:creationId xmlns:a16="http://schemas.microsoft.com/office/drawing/2014/main" id="{E5127060-CDBF-435F-9009-A5451CCE305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973102" y="4530171"/>
            <a:ext cx="6221412" cy="1563688"/>
          </a:xfrm>
          <a:noFill/>
        </p:spPr>
        <p:txBody>
          <a:bodyPr rtlCol="0">
            <a:normAutofit lnSpcReduction="10000"/>
          </a:bodyPr>
          <a:lstStyle/>
          <a:p>
            <a:pPr rtl="0"/>
            <a:r>
              <a:rPr lang="tr-TR" dirty="0"/>
              <a:t>Google,  Apple ve E-Posta olmak üzere 3 şekilde üye olabiliyoruz. </a:t>
            </a:r>
          </a:p>
          <a:p>
            <a:pPr rtl="0"/>
            <a:r>
              <a:rPr lang="tr-TR" dirty="0"/>
              <a:t>Üye olduktan sonra, girdiğimiz üyelik bilgilerine bilgilere göre mailinize bir onay kodu geliyor. </a:t>
            </a:r>
          </a:p>
          <a:p>
            <a:pPr rtl="0"/>
            <a:endParaRPr lang="tr-TR" dirty="0"/>
          </a:p>
        </p:txBody>
      </p:sp>
      <p:pic>
        <p:nvPicPr>
          <p:cNvPr id="17" name="Resim Yer Tutucusu 19" descr="Veri Noktaları Dijital arka planı">
            <a:extLst>
              <a:ext uri="{FF2B5EF4-FFF2-40B4-BE49-F238E27FC236}">
                <a16:creationId xmlns:a16="http://schemas.microsoft.com/office/drawing/2014/main" id="{F324F78C-4FBB-4A4C-AC47-5A138096F7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6083808" y="0"/>
            <a:ext cx="3054096" cy="3776472"/>
          </a:xfrm>
          <a:prstGeom prst="rect">
            <a:avLst/>
          </a:prstGeom>
          <a:solidFill>
            <a:schemeClr val="accent5"/>
          </a:solidFill>
        </p:spPr>
      </p:pic>
      <p:pic>
        <p:nvPicPr>
          <p:cNvPr id="32" name="Resim Yer Tutucusu 31" descr="Rozet 1 düz dolguyla">
            <a:extLst>
              <a:ext uri="{FF2B5EF4-FFF2-40B4-BE49-F238E27FC236}">
                <a16:creationId xmlns:a16="http://schemas.microsoft.com/office/drawing/2014/main" id="{2A995FE6-B0B4-4D32-BF1E-AE5E1C73E4A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9563" r="9563"/>
          <a:stretch>
            <a:fillRect/>
          </a:stretch>
        </p:blipFill>
        <p:spPr/>
      </p:pic>
      <p:pic>
        <p:nvPicPr>
          <p:cNvPr id="24" name="Resim Yer Tutucusu 19" descr="Veri Noktaları Dijital arka planı">
            <a:extLst>
              <a:ext uri="{FF2B5EF4-FFF2-40B4-BE49-F238E27FC236}">
                <a16:creationId xmlns:a16="http://schemas.microsoft.com/office/drawing/2014/main" id="{1879A03B-5260-4095-9955-1F93EB0473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-9734" y="0"/>
            <a:ext cx="3054096" cy="3776472"/>
          </a:xfrm>
          <a:prstGeom prst="rect">
            <a:avLst/>
          </a:prstGeom>
          <a:solidFill>
            <a:schemeClr val="accent5"/>
          </a:solidFill>
        </p:spPr>
      </p:pic>
      <p:pic>
        <p:nvPicPr>
          <p:cNvPr id="26" name="Resim Yer Tutucusu 19" descr="Veri Noktaları Dijital arka planı">
            <a:extLst>
              <a:ext uri="{FF2B5EF4-FFF2-40B4-BE49-F238E27FC236}">
                <a16:creationId xmlns:a16="http://schemas.microsoft.com/office/drawing/2014/main" id="{33A92D86-5831-4A40-9D71-E97AEF55A0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/>
        </p:blipFill>
        <p:spPr>
          <a:xfrm>
            <a:off x="9137904" y="0"/>
            <a:ext cx="3054096" cy="3776472"/>
          </a:xfrm>
          <a:prstGeom prst="rect">
            <a:avLst/>
          </a:prstGeom>
          <a:solidFill>
            <a:schemeClr val="accent5"/>
          </a:solidFill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22676E39-39D3-4E7D-B717-71F790E1BD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9735" y="-17755"/>
            <a:ext cx="3064865" cy="3783334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CF16C862-2E99-4F55-A1A3-8CC484E341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1856" y="1"/>
            <a:ext cx="4710619" cy="3761884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3774576D-B42E-44F1-A26F-16CB05A092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52563" y="-1152"/>
            <a:ext cx="4463040" cy="3759868"/>
          </a:xfrm>
          <a:prstGeom prst="rect">
            <a:avLst/>
          </a:prstGeom>
        </p:spPr>
      </p:pic>
      <p:pic>
        <p:nvPicPr>
          <p:cNvPr id="34" name="Grafik 33" descr="Rozet 1 ana hat">
            <a:extLst>
              <a:ext uri="{FF2B5EF4-FFF2-40B4-BE49-F238E27FC236}">
                <a16:creationId xmlns:a16="http://schemas.microsoft.com/office/drawing/2014/main" id="{83F6BCC3-EBA0-4B59-8524-7C605CC9E70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7027" y="0"/>
            <a:ext cx="436129" cy="436129"/>
          </a:xfrm>
          <a:prstGeom prst="rect">
            <a:avLst/>
          </a:prstGeom>
        </p:spPr>
      </p:pic>
      <p:pic>
        <p:nvPicPr>
          <p:cNvPr id="36" name="Grafik 35" descr="Rozet ana hat">
            <a:extLst>
              <a:ext uri="{FF2B5EF4-FFF2-40B4-BE49-F238E27FC236}">
                <a16:creationId xmlns:a16="http://schemas.microsoft.com/office/drawing/2014/main" id="{37E5AF99-56A4-471D-B25C-D47DDA9CC78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052206" y="-21165"/>
            <a:ext cx="436129" cy="436129"/>
          </a:xfrm>
          <a:prstGeom prst="rect">
            <a:avLst/>
          </a:prstGeom>
        </p:spPr>
      </p:pic>
      <p:pic>
        <p:nvPicPr>
          <p:cNvPr id="38" name="Grafik 37" descr="Rozet 3 ana hat">
            <a:extLst>
              <a:ext uri="{FF2B5EF4-FFF2-40B4-BE49-F238E27FC236}">
                <a16:creationId xmlns:a16="http://schemas.microsoft.com/office/drawing/2014/main" id="{18495876-BC14-4429-9F87-CF323F1626C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776947" y="0"/>
            <a:ext cx="436129" cy="436129"/>
          </a:xfrm>
          <a:prstGeom prst="rect">
            <a:avLst/>
          </a:prstGeom>
        </p:spPr>
      </p:pic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21B4078F-E107-44D9-B9A6-ACE1420FED4E}"/>
              </a:ext>
            </a:extLst>
          </p:cNvPr>
          <p:cNvCxnSpPr/>
          <p:nvPr/>
        </p:nvCxnSpPr>
        <p:spPr>
          <a:xfrm>
            <a:off x="3089786" y="0"/>
            <a:ext cx="0" cy="377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9BF2C0ED-6CC8-4E9F-9CEF-26B85C6DB838}"/>
              </a:ext>
            </a:extLst>
          </p:cNvPr>
          <p:cNvCxnSpPr/>
          <p:nvPr/>
        </p:nvCxnSpPr>
        <p:spPr>
          <a:xfrm>
            <a:off x="7752563" y="-17756"/>
            <a:ext cx="0" cy="377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Düz Ok Bağlayıcısı 43">
            <a:extLst>
              <a:ext uri="{FF2B5EF4-FFF2-40B4-BE49-F238E27FC236}">
                <a16:creationId xmlns:a16="http://schemas.microsoft.com/office/drawing/2014/main" id="{C3E16517-5930-430C-B536-68965627452E}"/>
              </a:ext>
            </a:extLst>
          </p:cNvPr>
          <p:cNvCxnSpPr>
            <a:cxnSpLocks/>
          </p:cNvCxnSpPr>
          <p:nvPr/>
        </p:nvCxnSpPr>
        <p:spPr>
          <a:xfrm>
            <a:off x="6083808" y="1997476"/>
            <a:ext cx="2129268" cy="88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8865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etin kutusu 15">
            <a:extLst>
              <a:ext uri="{FF2B5EF4-FFF2-40B4-BE49-F238E27FC236}">
                <a16:creationId xmlns:a16="http://schemas.microsoft.com/office/drawing/2014/main" id="{0E785913-2C6B-4916-8457-345FCBADB9C6}"/>
              </a:ext>
            </a:extLst>
          </p:cNvPr>
          <p:cNvSpPr txBox="1"/>
          <p:nvPr/>
        </p:nvSpPr>
        <p:spPr>
          <a:xfrm>
            <a:off x="1161690" y="2536448"/>
            <a:ext cx="986861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5500" dirty="0"/>
              <a:t>DİNLEDİĞİNİZ İÇİN TEŞEKKÜR EDERİZ</a:t>
            </a:r>
          </a:p>
        </p:txBody>
      </p:sp>
    </p:spTree>
    <p:extLst>
      <p:ext uri="{BB962C8B-B14F-4D97-AF65-F5344CB8AC3E}">
        <p14:creationId xmlns:p14="http://schemas.microsoft.com/office/powerpoint/2010/main" val="843422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erbest Biçim: Şekil 33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/>
          </a:p>
        </p:txBody>
      </p:sp>
      <p:grpSp>
        <p:nvGrpSpPr>
          <p:cNvPr id="40" name="Grup 39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41" name="Serbest Biçim: Şekil 40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/>
            </a:p>
          </p:txBody>
        </p:sp>
        <p:sp>
          <p:nvSpPr>
            <p:cNvPr id="42" name="Serbest Biçim: Şekil 41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/>
            </a:p>
          </p:txBody>
        </p:sp>
      </p:grpSp>
      <p:sp useBgFill="1">
        <p:nvSpPr>
          <p:cNvPr id="46" name="Dikdörtgen 45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/>
          </a:p>
        </p:txBody>
      </p:sp>
      <p:pic>
        <p:nvPicPr>
          <p:cNvPr id="8" name="Resim Yer Tutucusu 7" descr="Veri Noktaları Dijital arka planı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8" name="Dikdörtgen 47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/>
          </a:p>
        </p:txBody>
      </p:sp>
      <p:sp>
        <p:nvSpPr>
          <p:cNvPr id="50" name="Dikdörtgen 49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/>
          </a:p>
        </p:txBody>
      </p:sp>
      <p:sp>
        <p:nvSpPr>
          <p:cNvPr id="15" name="Başlık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665" y="270445"/>
            <a:ext cx="4934579" cy="508128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algn="ctr" rtl="0">
              <a:lnSpc>
                <a:spcPct val="100000"/>
              </a:lnSpc>
            </a:pPr>
            <a:r>
              <a:rPr lang="tr-TR" sz="1300" dirty="0"/>
              <a:t>Daha önceden oluşturulmuş bir grup, takım veya ekip varsa </a:t>
            </a:r>
            <a:br>
              <a:rPr lang="tr-TR" sz="1300" dirty="0"/>
            </a:br>
            <a:r>
              <a:rPr lang="tr-TR" sz="1300" dirty="0"/>
              <a:t>buradan tekrar o ekibe dahil olabiliyorsunuz</a:t>
            </a:r>
            <a:endParaRPr lang="tr-TR" sz="1300" kern="1200" dirty="0">
              <a:solidFill>
                <a:schemeClr val="tx1"/>
              </a:solidFill>
              <a:ea typeface="+mj-ea"/>
              <a:cs typeface="+mj-cs"/>
            </a:endParaRPr>
          </a:p>
        </p:txBody>
      </p:sp>
      <p:sp>
        <p:nvSpPr>
          <p:cNvPr id="2" name="Tarih Yer Tutucusu 1">
            <a:extLst>
              <a:ext uri="{FF2B5EF4-FFF2-40B4-BE49-F238E27FC236}">
                <a16:creationId xmlns:a16="http://schemas.microsoft.com/office/drawing/2014/main" id="{2910D835-B454-4270-BB35-86A18730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/>
              <a:t>2 Şubat 20XX, Salı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F7F653B-90B5-4F47-A33F-93DCB2EF6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tr-TR" smtClean="0"/>
              <a:t>4</a:t>
            </a:fld>
            <a:endParaRPr lang="tr-TR"/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7727F3C8-E0ED-4BB3-8563-23AACAF80B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010" y="946509"/>
            <a:ext cx="4751891" cy="5839753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41DC4E2D-B0E0-49E7-B2E6-0A20A62D9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9367" y="951698"/>
            <a:ext cx="4751890" cy="5839753"/>
          </a:xfrm>
          <a:prstGeom prst="rect">
            <a:avLst/>
          </a:prstGeom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8966C0AA-D99D-4DC1-9A89-8D415FCB633C}"/>
              </a:ext>
            </a:extLst>
          </p:cNvPr>
          <p:cNvSpPr/>
          <p:nvPr/>
        </p:nvSpPr>
        <p:spPr>
          <a:xfrm>
            <a:off x="9434643" y="3484777"/>
            <a:ext cx="1544715" cy="4438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Ok: Yukarı 22">
            <a:extLst>
              <a:ext uri="{FF2B5EF4-FFF2-40B4-BE49-F238E27FC236}">
                <a16:creationId xmlns:a16="http://schemas.microsoft.com/office/drawing/2014/main" id="{93F8E6A0-B456-41C2-A8E6-956F4CA4EFCF}"/>
              </a:ext>
            </a:extLst>
          </p:cNvPr>
          <p:cNvSpPr/>
          <p:nvPr/>
        </p:nvSpPr>
        <p:spPr>
          <a:xfrm>
            <a:off x="9972154" y="4052948"/>
            <a:ext cx="469692" cy="609195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Başlık 14">
            <a:extLst>
              <a:ext uri="{FF2B5EF4-FFF2-40B4-BE49-F238E27FC236}">
                <a16:creationId xmlns:a16="http://schemas.microsoft.com/office/drawing/2014/main" id="{157B7B5E-9E09-4CE3-88DB-B82E22707364}"/>
              </a:ext>
            </a:extLst>
          </p:cNvPr>
          <p:cNvSpPr txBox="1">
            <a:spLocks/>
          </p:cNvSpPr>
          <p:nvPr/>
        </p:nvSpPr>
        <p:spPr>
          <a:xfrm>
            <a:off x="6368074" y="256387"/>
            <a:ext cx="5263851" cy="65427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6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tr-TR" sz="1300" dirty="0"/>
              <a:t>Daha önceden bir takımda değilsek veya yeni bir takım oluşturmak</a:t>
            </a:r>
          </a:p>
          <a:p>
            <a:pPr algn="ctr">
              <a:lnSpc>
                <a:spcPct val="100000"/>
              </a:lnSpc>
            </a:pPr>
            <a:r>
              <a:rPr lang="tr-TR" sz="1300" dirty="0"/>
              <a:t>İstiyorsak </a:t>
            </a:r>
            <a:r>
              <a:rPr lang="tr-TR" sz="1300" dirty="0" err="1"/>
              <a:t>Create</a:t>
            </a:r>
            <a:r>
              <a:rPr lang="tr-TR" sz="1300" dirty="0"/>
              <a:t> </a:t>
            </a:r>
            <a:r>
              <a:rPr lang="tr-TR" sz="1300" dirty="0" err="1"/>
              <a:t>Another</a:t>
            </a:r>
            <a:r>
              <a:rPr lang="tr-TR" sz="1300" dirty="0"/>
              <a:t> </a:t>
            </a:r>
            <a:r>
              <a:rPr lang="tr-TR" sz="1300" dirty="0" err="1"/>
              <a:t>Workspace’e</a:t>
            </a:r>
            <a:r>
              <a:rPr lang="tr-TR" sz="1300" dirty="0"/>
              <a:t> tıklayıp, yeni bir kanal </a:t>
            </a:r>
          </a:p>
          <a:p>
            <a:pPr algn="ctr">
              <a:lnSpc>
                <a:spcPct val="100000"/>
              </a:lnSpc>
            </a:pPr>
            <a:r>
              <a:rPr lang="tr-TR" sz="1300" dirty="0"/>
              <a:t>oluşturmamız gerekiyor. </a:t>
            </a:r>
          </a:p>
        </p:txBody>
      </p:sp>
    </p:spTree>
    <p:extLst>
      <p:ext uri="{BB962C8B-B14F-4D97-AF65-F5344CB8AC3E}">
        <p14:creationId xmlns:p14="http://schemas.microsoft.com/office/powerpoint/2010/main" val="560021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777ADCA8-C845-881F-3E16-C321627A72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556" y="1489043"/>
            <a:ext cx="5437187" cy="951722"/>
          </a:xfrm>
        </p:spPr>
        <p:txBody>
          <a:bodyPr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tr-TR" sz="2000" dirty="0"/>
              <a:t>Bir çalışma alanı adı giriyoruz. </a:t>
            </a:r>
            <a:endParaRPr lang="en-US" sz="2000" dirty="0"/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7F4DA439-CAC3-4D70-9D35-C526692E86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16" r="-1" b="4147"/>
          <a:stretch/>
        </p:blipFill>
        <p:spPr>
          <a:xfrm>
            <a:off x="6556248" y="548640"/>
            <a:ext cx="5084064" cy="2880360"/>
          </a:xfrm>
          <a:prstGeom prst="rect">
            <a:avLst/>
          </a:prstGeom>
          <a:noFill/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AFC7B5F3-9574-479D-8BAD-F17E1F6C5A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04" r="-1" b="9217"/>
          <a:stretch/>
        </p:blipFill>
        <p:spPr>
          <a:xfrm>
            <a:off x="6556248" y="3429000"/>
            <a:ext cx="5084064" cy="2880360"/>
          </a:xfrm>
          <a:prstGeom prst="rect">
            <a:avLst/>
          </a:prstGeom>
          <a:noFill/>
        </p:spPr>
      </p:pic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E39EF484-38C8-4EDC-ACF5-695CFB2168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6507212"/>
            <a:ext cx="2628900" cy="153888"/>
          </a:xfrm>
        </p:spPr>
        <p:txBody>
          <a:bodyPr wrap="square" rtlCol="0" anchor="ctr">
            <a:normAutofit/>
          </a:bodyPr>
          <a:lstStyle/>
          <a:p>
            <a:pPr rtl="0">
              <a:spcAft>
                <a:spcPts val="600"/>
              </a:spcAft>
            </a:pP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FD183D7-B16E-4A9D-BC4B-D1EC347BF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wrap="square" rtlCol="0" anchor="ctr">
            <a:normAutofit/>
          </a:bodyPr>
          <a:lstStyle/>
          <a:p>
            <a:pPr rtl="0">
              <a:spcAft>
                <a:spcPts val="600"/>
              </a:spcAft>
            </a:pP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wrap="square" rtlCol="0" anchor="ctr">
            <a:normAutofit/>
          </a:bodyPr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tr-TR" smtClean="0"/>
              <a:pPr rtl="0">
                <a:spcAft>
                  <a:spcPts val="600"/>
                </a:spcAft>
              </a:pPr>
              <a:t>5</a:t>
            </a:fld>
            <a:endParaRPr lang="tr-TR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4544086-952E-4811-A55E-DE5AB32F23ED}"/>
              </a:ext>
            </a:extLst>
          </p:cNvPr>
          <p:cNvSpPr txBox="1">
            <a:spLocks/>
          </p:cNvSpPr>
          <p:nvPr/>
        </p:nvSpPr>
        <p:spPr>
          <a:xfrm>
            <a:off x="1119061" y="2063830"/>
            <a:ext cx="5437187" cy="298623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tr-TR" sz="2000" dirty="0"/>
              <a:t>Daha sonra ne üzerinde çalıştığımızı sadece birkaç kelime ile belirtiyoruz. </a:t>
            </a:r>
          </a:p>
        </p:txBody>
      </p: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9A515CE9-6B4C-4C1A-A762-1BEEDCA904FC}"/>
              </a:ext>
            </a:extLst>
          </p:cNvPr>
          <p:cNvCxnSpPr/>
          <p:nvPr/>
        </p:nvCxnSpPr>
        <p:spPr>
          <a:xfrm>
            <a:off x="6556248" y="3355676"/>
            <a:ext cx="5084064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39F5B811-2B90-4A10-A8D6-1E1E7684326E}"/>
              </a:ext>
            </a:extLst>
          </p:cNvPr>
          <p:cNvSpPr txBox="1"/>
          <p:nvPr/>
        </p:nvSpPr>
        <p:spPr>
          <a:xfrm>
            <a:off x="0" y="31895"/>
            <a:ext cx="4528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dirty="0"/>
              <a:t>Yeni Bir Takım Oluşturma Adımları</a:t>
            </a:r>
          </a:p>
        </p:txBody>
      </p:sp>
    </p:spTree>
    <p:extLst>
      <p:ext uri="{BB962C8B-B14F-4D97-AF65-F5344CB8AC3E}">
        <p14:creationId xmlns:p14="http://schemas.microsoft.com/office/powerpoint/2010/main" val="3740286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 descr="metin içeren bir resim&#10;&#10;Açıklama otomatik olarak oluşturuldu">
            <a:extLst>
              <a:ext uri="{FF2B5EF4-FFF2-40B4-BE49-F238E27FC236}">
                <a16:creationId xmlns:a16="http://schemas.microsoft.com/office/drawing/2014/main" id="{3CC85A11-FEA4-4BA4-9FA3-9D0509DE6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382" y="1881275"/>
            <a:ext cx="7403953" cy="3979625"/>
          </a:xfrm>
          <a:prstGeom prst="rect">
            <a:avLst/>
          </a:prstGeom>
          <a:noFill/>
        </p:spPr>
      </p:pic>
      <p:sp>
        <p:nvSpPr>
          <p:cNvPr id="14" name="Tarih Yer Tutucusu 13">
            <a:extLst>
              <a:ext uri="{FF2B5EF4-FFF2-40B4-BE49-F238E27FC236}">
                <a16:creationId xmlns:a16="http://schemas.microsoft.com/office/drawing/2014/main" id="{DC738669-5750-45EA-9715-A0041D4C56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6507212"/>
            <a:ext cx="2628900" cy="153888"/>
          </a:xfrm>
        </p:spPr>
        <p:txBody>
          <a:bodyPr wrap="square" rtlCol="0" anchor="ctr">
            <a:normAutofit/>
          </a:bodyPr>
          <a:lstStyle/>
          <a:p>
            <a:pPr rtl="0">
              <a:spcAft>
                <a:spcPts val="600"/>
              </a:spcAft>
            </a:pPr>
            <a:endParaRPr lang="tr-TR" dirty="0"/>
          </a:p>
        </p:txBody>
      </p:sp>
      <p:sp>
        <p:nvSpPr>
          <p:cNvPr id="15" name="Alt Bilgi Yer Tutucusu 14">
            <a:extLst>
              <a:ext uri="{FF2B5EF4-FFF2-40B4-BE49-F238E27FC236}">
                <a16:creationId xmlns:a16="http://schemas.microsoft.com/office/drawing/2014/main" id="{CD05A243-8080-4F6D-8538-65CDDF891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wrap="square" rtlCol="0" anchor="ctr">
            <a:normAutofit/>
          </a:bodyPr>
          <a:lstStyle/>
          <a:p>
            <a:pPr rtl="0">
              <a:spcAft>
                <a:spcPts val="600"/>
              </a:spcAft>
            </a:pPr>
            <a:endParaRPr lang="tr-TR" dirty="0"/>
          </a:p>
        </p:txBody>
      </p:sp>
      <p:sp>
        <p:nvSpPr>
          <p:cNvPr id="16" name="Slayt Numarası Yer Tutucusu 15">
            <a:extLst>
              <a:ext uri="{FF2B5EF4-FFF2-40B4-BE49-F238E27FC236}">
                <a16:creationId xmlns:a16="http://schemas.microsoft.com/office/drawing/2014/main" id="{3F8A62C8-5437-4C47-AC0F-0605F84CB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wrap="square" rtlCol="0" anchor="ctr">
            <a:normAutofit/>
          </a:bodyPr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tr-TR" smtClean="0"/>
              <a:pPr rtl="0">
                <a:spcAft>
                  <a:spcPts val="600"/>
                </a:spcAft>
              </a:pPr>
              <a:t>6</a:t>
            </a:fld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3C25B857-9A45-436E-AB69-F15F53D3B722}"/>
              </a:ext>
            </a:extLst>
          </p:cNvPr>
          <p:cNvSpPr/>
          <p:nvPr/>
        </p:nvSpPr>
        <p:spPr>
          <a:xfrm>
            <a:off x="6146373" y="3425066"/>
            <a:ext cx="5015346" cy="13115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D4DCF574-5986-416C-B9A6-134768206E55}"/>
              </a:ext>
            </a:extLst>
          </p:cNvPr>
          <p:cNvSpPr/>
          <p:nvPr/>
        </p:nvSpPr>
        <p:spPr>
          <a:xfrm>
            <a:off x="3888237" y="2674189"/>
            <a:ext cx="638355" cy="267419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" name="Bağlayıcı: Dirsek 18">
            <a:extLst>
              <a:ext uri="{FF2B5EF4-FFF2-40B4-BE49-F238E27FC236}">
                <a16:creationId xmlns:a16="http://schemas.microsoft.com/office/drawing/2014/main" id="{09C225FA-5328-4076-AA20-495AF5271AF1}"/>
              </a:ext>
            </a:extLst>
          </p:cNvPr>
          <p:cNvCxnSpPr>
            <a:cxnSpLocks/>
            <a:stCxn id="11" idx="1"/>
          </p:cNvCxnSpPr>
          <p:nvPr/>
        </p:nvCxnSpPr>
        <p:spPr>
          <a:xfrm rot="10800000">
            <a:off x="2786333" y="2251495"/>
            <a:ext cx="1101905" cy="556405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1E219DBF-31B3-44F4-8FD2-336563F9A92A}"/>
              </a:ext>
            </a:extLst>
          </p:cNvPr>
          <p:cNvSpPr txBox="1"/>
          <p:nvPr/>
        </p:nvSpPr>
        <p:spPr>
          <a:xfrm>
            <a:off x="769758" y="1877716"/>
            <a:ext cx="2191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Önceki adımda oluşturduğumuz </a:t>
            </a:r>
          </a:p>
          <a:p>
            <a:pPr algn="ctr"/>
            <a:r>
              <a:rPr lang="tr-TR" dirty="0"/>
              <a:t>alan  </a:t>
            </a:r>
          </a:p>
        </p:txBody>
      </p:sp>
      <p:cxnSp>
        <p:nvCxnSpPr>
          <p:cNvPr id="26" name="Bağlayıcı: Dirsek 25">
            <a:extLst>
              <a:ext uri="{FF2B5EF4-FFF2-40B4-BE49-F238E27FC236}">
                <a16:creationId xmlns:a16="http://schemas.microsoft.com/office/drawing/2014/main" id="{91B394B7-9C9D-4A46-A4CB-42AFB55FFADE}"/>
              </a:ext>
            </a:extLst>
          </p:cNvPr>
          <p:cNvCxnSpPr>
            <a:cxnSpLocks/>
          </p:cNvCxnSpPr>
          <p:nvPr/>
        </p:nvCxnSpPr>
        <p:spPr>
          <a:xfrm rot="10800000">
            <a:off x="2717322" y="3871087"/>
            <a:ext cx="3429055" cy="621086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ED53B642-5F7E-4079-8935-1BFF7F5C636F}"/>
              </a:ext>
            </a:extLst>
          </p:cNvPr>
          <p:cNvSpPr txBox="1"/>
          <p:nvPr/>
        </p:nvSpPr>
        <p:spPr>
          <a:xfrm>
            <a:off x="769758" y="3420881"/>
            <a:ext cx="2191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Ekibe kişileri ekleyebileceğimiz alan</a:t>
            </a:r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2476E030-78FC-421C-80B0-68FE6677BEA3}"/>
              </a:ext>
            </a:extLst>
          </p:cNvPr>
          <p:cNvSpPr txBox="1"/>
          <p:nvPr/>
        </p:nvSpPr>
        <p:spPr>
          <a:xfrm>
            <a:off x="3500246" y="110673"/>
            <a:ext cx="52922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500" dirty="0"/>
              <a:t>Takım Oluşturmak İçin Aşağıdaki Örnek İşlemleri Yapmamız Gerekiyor:</a:t>
            </a:r>
          </a:p>
        </p:txBody>
      </p:sp>
      <p:cxnSp>
        <p:nvCxnSpPr>
          <p:cNvPr id="31" name="Bağlayıcı: Dirsek 30">
            <a:extLst>
              <a:ext uri="{FF2B5EF4-FFF2-40B4-BE49-F238E27FC236}">
                <a16:creationId xmlns:a16="http://schemas.microsoft.com/office/drawing/2014/main" id="{BA53A1CA-4A13-4C81-AA98-63141CAC8AA9}"/>
              </a:ext>
            </a:extLst>
          </p:cNvPr>
          <p:cNvCxnSpPr>
            <a:cxnSpLocks/>
          </p:cNvCxnSpPr>
          <p:nvPr/>
        </p:nvCxnSpPr>
        <p:spPr>
          <a:xfrm rot="10800000" flipV="1">
            <a:off x="2717321" y="4858854"/>
            <a:ext cx="5758050" cy="1002045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Dikdörtgen 34">
            <a:extLst>
              <a:ext uri="{FF2B5EF4-FFF2-40B4-BE49-F238E27FC236}">
                <a16:creationId xmlns:a16="http://schemas.microsoft.com/office/drawing/2014/main" id="{BBBB3210-8435-41EB-8555-74671742DE64}"/>
              </a:ext>
            </a:extLst>
          </p:cNvPr>
          <p:cNvSpPr/>
          <p:nvPr/>
        </p:nvSpPr>
        <p:spPr>
          <a:xfrm>
            <a:off x="8478546" y="4759325"/>
            <a:ext cx="2583154" cy="2063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Metin kutusu 36">
            <a:extLst>
              <a:ext uri="{FF2B5EF4-FFF2-40B4-BE49-F238E27FC236}">
                <a16:creationId xmlns:a16="http://schemas.microsoft.com/office/drawing/2014/main" id="{42AD391F-1438-4836-A4D3-0ACCC4C6ADD9}"/>
              </a:ext>
            </a:extLst>
          </p:cNvPr>
          <p:cNvSpPr txBox="1"/>
          <p:nvPr/>
        </p:nvSpPr>
        <p:spPr>
          <a:xfrm>
            <a:off x="769757" y="5436077"/>
            <a:ext cx="2191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Paylaşılabilir bağlantı alma alanı </a:t>
            </a:r>
          </a:p>
        </p:txBody>
      </p:sp>
      <p:sp>
        <p:nvSpPr>
          <p:cNvPr id="38" name="Ok: Yukarı 37">
            <a:extLst>
              <a:ext uri="{FF2B5EF4-FFF2-40B4-BE49-F238E27FC236}">
                <a16:creationId xmlns:a16="http://schemas.microsoft.com/office/drawing/2014/main" id="{1142A11A-B90A-45C5-8721-14DEA6520E8A}"/>
              </a:ext>
            </a:extLst>
          </p:cNvPr>
          <p:cNvSpPr/>
          <p:nvPr/>
        </p:nvSpPr>
        <p:spPr>
          <a:xfrm>
            <a:off x="6548755" y="5602125"/>
            <a:ext cx="838200" cy="762000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6947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aşlık 13">
            <a:extLst>
              <a:ext uri="{FF2B5EF4-FFF2-40B4-BE49-F238E27FC236}">
                <a16:creationId xmlns:a16="http://schemas.microsoft.com/office/drawing/2014/main" id="{C15EE852-24F1-4643-8082-AB45CFF2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747" y="1025155"/>
            <a:ext cx="11090274" cy="1332000"/>
          </a:xfrm>
        </p:spPr>
        <p:txBody>
          <a:bodyPr wrap="square" rtlCol="0" anchor="t">
            <a:normAutofit/>
          </a:bodyPr>
          <a:lstStyle/>
          <a:p>
            <a:pPr marL="342900" indent="-3429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tr-TR" sz="2400" dirty="0"/>
              <a:t>Karşı tarafa giden istek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E9E3F9F0-2156-4F5A-91BF-44D486DD3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58" y="1709161"/>
            <a:ext cx="5240197" cy="3995650"/>
          </a:xfrm>
          <a:prstGeom prst="rect">
            <a:avLst/>
          </a:prstGeom>
          <a:noFill/>
        </p:spPr>
      </p:pic>
      <p:sp>
        <p:nvSpPr>
          <p:cNvPr id="21" name="Slayt Numarası Yer Tutucusu 20">
            <a:extLst>
              <a:ext uri="{FF2B5EF4-FFF2-40B4-BE49-F238E27FC236}">
                <a16:creationId xmlns:a16="http://schemas.microsoft.com/office/drawing/2014/main" id="{1C563B34-DD53-4FB1-B8C2-8914E01C6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wrap="square" rtlCol="0" anchor="ctr">
            <a:normAutofit/>
          </a:bodyPr>
          <a:lstStyle/>
          <a:p>
            <a:pPr rtl="0">
              <a:spcAft>
                <a:spcPts val="600"/>
              </a:spcAft>
            </a:pPr>
            <a:fld id="{DBA1B0FB-D917-4C8C-928F-313BD683BF39}" type="slidenum">
              <a:rPr lang="tr-TR" smtClean="0"/>
              <a:pPr rtl="0">
                <a:spcAft>
                  <a:spcPts val="600"/>
                </a:spcAft>
              </a:pPr>
              <a:t>7</a:t>
            </a:fld>
            <a:endParaRPr lang="tr-TR"/>
          </a:p>
        </p:txBody>
      </p:sp>
      <p:pic>
        <p:nvPicPr>
          <p:cNvPr id="6" name="İçerik Yer Tutucusu 5">
            <a:extLst>
              <a:ext uri="{FF2B5EF4-FFF2-40B4-BE49-F238E27FC236}">
                <a16:creationId xmlns:a16="http://schemas.microsoft.com/office/drawing/2014/main" id="{4DEF0646-A262-4AB3-B813-C54ADDC2DC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57454" y="1709161"/>
            <a:ext cx="5972814" cy="3995650"/>
          </a:xfrm>
        </p:spPr>
      </p:pic>
      <p:sp>
        <p:nvSpPr>
          <p:cNvPr id="12" name="Başlık 13">
            <a:extLst>
              <a:ext uri="{FF2B5EF4-FFF2-40B4-BE49-F238E27FC236}">
                <a16:creationId xmlns:a16="http://schemas.microsoft.com/office/drawing/2014/main" id="{A6D11489-1552-46E3-A577-56B6E0733889}"/>
              </a:ext>
            </a:extLst>
          </p:cNvPr>
          <p:cNvSpPr txBox="1">
            <a:spLocks/>
          </p:cNvSpPr>
          <p:nvPr/>
        </p:nvSpPr>
        <p:spPr>
          <a:xfrm>
            <a:off x="6293884" y="1068519"/>
            <a:ext cx="5708341" cy="60462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 fontScale="85000"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tr-TR" sz="48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tr-TR" sz="2400" dirty="0"/>
              <a:t>Uygulamaya tekrar giriş yaptığımızda, davet </a:t>
            </a:r>
          </a:p>
          <a:p>
            <a:pPr>
              <a:lnSpc>
                <a:spcPct val="90000"/>
              </a:lnSpc>
            </a:pPr>
            <a:r>
              <a:rPr lang="tr-TR" sz="2400" dirty="0"/>
              <a:t>    edildiğimiz / üye olduğumuz gruplar gözükecektir.  </a:t>
            </a:r>
          </a:p>
          <a:p>
            <a:pPr>
              <a:lnSpc>
                <a:spcPct val="90000"/>
              </a:lnSpc>
            </a:pPr>
            <a:endParaRPr lang="tr-TR" sz="2400" dirty="0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AC1640FF-1BED-45D7-97F0-824FFE344616}"/>
              </a:ext>
            </a:extLst>
          </p:cNvPr>
          <p:cNvSpPr/>
          <p:nvPr/>
        </p:nvSpPr>
        <p:spPr>
          <a:xfrm>
            <a:off x="6078244" y="2222920"/>
            <a:ext cx="5834268" cy="123621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518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>
            <a:extLst>
              <a:ext uri="{FF2B5EF4-FFF2-40B4-BE49-F238E27FC236}">
                <a16:creationId xmlns:a16="http://schemas.microsoft.com/office/drawing/2014/main" id="{ED2A30C0-1BC4-4764-9C0F-5D811CAB83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5006" y="42209"/>
            <a:ext cx="8281987" cy="1253041"/>
          </a:xfrm>
        </p:spPr>
        <p:txBody>
          <a:bodyPr rtlCol="0"/>
          <a:lstStyle/>
          <a:p>
            <a:pPr algn="ctr" rtl="0"/>
            <a:r>
              <a:rPr lang="tr-TR" sz="2500" dirty="0"/>
              <a:t>ANASAYFA</a:t>
            </a:r>
          </a:p>
        </p:txBody>
      </p:sp>
      <p:sp>
        <p:nvSpPr>
          <p:cNvPr id="7" name="Tarih Yer Tutucusu 6">
            <a:extLst>
              <a:ext uri="{FF2B5EF4-FFF2-40B4-BE49-F238E27FC236}">
                <a16:creationId xmlns:a16="http://schemas.microsoft.com/office/drawing/2014/main" id="{45F69D6A-822D-4DB9-A2CC-D9106F1F2B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6507212"/>
            <a:ext cx="2628900" cy="153888"/>
          </a:xfrm>
        </p:spPr>
        <p:txBody>
          <a:bodyPr rtlCol="0"/>
          <a:lstStyle/>
          <a:p>
            <a:pPr rtl="0"/>
            <a:r>
              <a:rPr lang="tr-TR"/>
              <a:t>2 Şubat 20XX, Salı</a:t>
            </a:r>
            <a:endParaRPr lang="tr-TR" dirty="0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6375D7F3-165A-439B-8D1D-6553B68C2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rtlCol="0"/>
          <a:lstStyle/>
          <a:p>
            <a:pPr rtl="0"/>
            <a:r>
              <a:rPr lang="tr-TR"/>
              <a:t>Örnek Alt Bilgi Metni</a:t>
            </a:r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7AF9A883-CC44-4401-AE67-8FCEACB7D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tr-TR" smtClean="0"/>
              <a:pPr/>
              <a:t>8</a:t>
            </a:fld>
            <a:endParaRPr lang="tr-TR"/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id="{D003AAB2-B69D-4E87-B6F1-578ABD228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0"/>
            <a:ext cx="12192000" cy="6477000"/>
          </a:xfrm>
          <a:prstGeom prst="rect">
            <a:avLst/>
          </a:prstGeom>
        </p:spPr>
      </p:pic>
      <p:sp>
        <p:nvSpPr>
          <p:cNvPr id="33" name="Dikdörtgen 32">
            <a:extLst>
              <a:ext uri="{FF2B5EF4-FFF2-40B4-BE49-F238E27FC236}">
                <a16:creationId xmlns:a16="http://schemas.microsoft.com/office/drawing/2014/main" id="{032709CD-8895-4698-8C53-E9142E1F127A}"/>
              </a:ext>
            </a:extLst>
          </p:cNvPr>
          <p:cNvSpPr/>
          <p:nvPr/>
        </p:nvSpPr>
        <p:spPr>
          <a:xfrm>
            <a:off x="0" y="1785668"/>
            <a:ext cx="1647645" cy="100929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5" name="Bağlayıcı: Dirsek 34">
            <a:extLst>
              <a:ext uri="{FF2B5EF4-FFF2-40B4-BE49-F238E27FC236}">
                <a16:creationId xmlns:a16="http://schemas.microsoft.com/office/drawing/2014/main" id="{8C9E6367-4418-4B64-9139-32B2CF056C28}"/>
              </a:ext>
            </a:extLst>
          </p:cNvPr>
          <p:cNvCxnSpPr>
            <a:stCxn id="33" idx="3"/>
          </p:cNvCxnSpPr>
          <p:nvPr/>
        </p:nvCxnSpPr>
        <p:spPr>
          <a:xfrm>
            <a:off x="1647645" y="2290313"/>
            <a:ext cx="733246" cy="263106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Dikdörtgen 47">
            <a:extLst>
              <a:ext uri="{FF2B5EF4-FFF2-40B4-BE49-F238E27FC236}">
                <a16:creationId xmlns:a16="http://schemas.microsoft.com/office/drawing/2014/main" id="{597B27D6-0EB4-4F2B-9FBC-7E40A2F39EF1}"/>
              </a:ext>
            </a:extLst>
          </p:cNvPr>
          <p:cNvSpPr/>
          <p:nvPr/>
        </p:nvSpPr>
        <p:spPr>
          <a:xfrm>
            <a:off x="-1" y="2870837"/>
            <a:ext cx="1647645" cy="10092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49" name="Bağlayıcı: Dirsek 48">
            <a:extLst>
              <a:ext uri="{FF2B5EF4-FFF2-40B4-BE49-F238E27FC236}">
                <a16:creationId xmlns:a16="http://schemas.microsoft.com/office/drawing/2014/main" id="{8DAB00A2-4EF8-40C9-BD86-2FFAC01B61A4}"/>
              </a:ext>
            </a:extLst>
          </p:cNvPr>
          <p:cNvCxnSpPr/>
          <p:nvPr/>
        </p:nvCxnSpPr>
        <p:spPr>
          <a:xfrm>
            <a:off x="1647645" y="3375482"/>
            <a:ext cx="733246" cy="263106"/>
          </a:xfrm>
          <a:prstGeom prst="bentConnector3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Dikdörtgen 36">
            <a:extLst>
              <a:ext uri="{FF2B5EF4-FFF2-40B4-BE49-F238E27FC236}">
                <a16:creationId xmlns:a16="http://schemas.microsoft.com/office/drawing/2014/main" id="{6BA31FFD-9D24-402F-9221-294DE2077E28}"/>
              </a:ext>
            </a:extLst>
          </p:cNvPr>
          <p:cNvSpPr/>
          <p:nvPr/>
        </p:nvSpPr>
        <p:spPr>
          <a:xfrm>
            <a:off x="11481758" y="698740"/>
            <a:ext cx="646982" cy="29329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id="{AFF15B6F-7127-4A10-A345-22C21909724E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11805249" y="992038"/>
            <a:ext cx="0" cy="905773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Ok Bağlayıcısı 56">
            <a:extLst>
              <a:ext uri="{FF2B5EF4-FFF2-40B4-BE49-F238E27FC236}">
                <a16:creationId xmlns:a16="http://schemas.microsoft.com/office/drawing/2014/main" id="{F4378628-DA03-4DAA-A83C-E5D66AE2F170}"/>
              </a:ext>
            </a:extLst>
          </p:cNvPr>
          <p:cNvCxnSpPr>
            <a:cxnSpLocks/>
          </p:cNvCxnSpPr>
          <p:nvPr/>
        </p:nvCxnSpPr>
        <p:spPr>
          <a:xfrm flipH="1">
            <a:off x="11093570" y="1897811"/>
            <a:ext cx="711679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Metin kutusu 60">
            <a:extLst>
              <a:ext uri="{FF2B5EF4-FFF2-40B4-BE49-F238E27FC236}">
                <a16:creationId xmlns:a16="http://schemas.microsoft.com/office/drawing/2014/main" id="{BC766291-8430-4A19-8267-42B827399392}"/>
              </a:ext>
            </a:extLst>
          </p:cNvPr>
          <p:cNvSpPr txBox="1"/>
          <p:nvPr/>
        </p:nvSpPr>
        <p:spPr>
          <a:xfrm>
            <a:off x="2406770" y="2414919"/>
            <a:ext cx="1341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>
                <a:solidFill>
                  <a:schemeClr val="bg1"/>
                </a:solidFill>
              </a:rPr>
              <a:t>Kanallarımız</a:t>
            </a:r>
          </a:p>
        </p:txBody>
      </p:sp>
      <p:sp>
        <p:nvSpPr>
          <p:cNvPr id="62" name="Metin kutusu 61">
            <a:extLst>
              <a:ext uri="{FF2B5EF4-FFF2-40B4-BE49-F238E27FC236}">
                <a16:creationId xmlns:a16="http://schemas.microsoft.com/office/drawing/2014/main" id="{7BD25F15-1FE9-4AE3-968F-E2B981B97B01}"/>
              </a:ext>
            </a:extLst>
          </p:cNvPr>
          <p:cNvSpPr txBox="1"/>
          <p:nvPr/>
        </p:nvSpPr>
        <p:spPr>
          <a:xfrm>
            <a:off x="2277374" y="3481080"/>
            <a:ext cx="193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200" dirty="0">
                <a:solidFill>
                  <a:schemeClr val="bg1"/>
                </a:solidFill>
              </a:rPr>
              <a:t>İlgili kanala üye olan veya eklenen kişiler </a:t>
            </a:r>
          </a:p>
        </p:txBody>
      </p:sp>
      <p:sp>
        <p:nvSpPr>
          <p:cNvPr id="63" name="Metin kutusu 62">
            <a:extLst>
              <a:ext uri="{FF2B5EF4-FFF2-40B4-BE49-F238E27FC236}">
                <a16:creationId xmlns:a16="http://schemas.microsoft.com/office/drawing/2014/main" id="{3351F89D-57C7-4E8B-A3F1-D8E616DD7983}"/>
              </a:ext>
            </a:extLst>
          </p:cNvPr>
          <p:cNvSpPr txBox="1"/>
          <p:nvPr/>
        </p:nvSpPr>
        <p:spPr>
          <a:xfrm>
            <a:off x="9161252" y="1574645"/>
            <a:ext cx="193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1200" dirty="0">
                <a:solidFill>
                  <a:schemeClr val="bg1"/>
                </a:solidFill>
              </a:rPr>
              <a:t>Ekibe üye kişilerin bilgileri. (Online veya offline olma durumu, profil bilgileri vs..) Bu kısımdan sesli veya görüntülü arama yapabiliyoruz. </a:t>
            </a:r>
          </a:p>
        </p:txBody>
      </p:sp>
      <p:sp>
        <p:nvSpPr>
          <p:cNvPr id="64" name="Metin kutusu 63">
            <a:extLst>
              <a:ext uri="{FF2B5EF4-FFF2-40B4-BE49-F238E27FC236}">
                <a16:creationId xmlns:a16="http://schemas.microsoft.com/office/drawing/2014/main" id="{D5AAAEB2-18A0-4FBC-9A57-34D29E739DE7}"/>
              </a:ext>
            </a:extLst>
          </p:cNvPr>
          <p:cNvSpPr txBox="1"/>
          <p:nvPr/>
        </p:nvSpPr>
        <p:spPr>
          <a:xfrm>
            <a:off x="2207032" y="714584"/>
            <a:ext cx="1372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00" dirty="0">
                <a:solidFill>
                  <a:srgbClr val="00B050"/>
                </a:solidFill>
              </a:rPr>
              <a:t>//Proje Odasının adı</a:t>
            </a:r>
          </a:p>
        </p:txBody>
      </p:sp>
      <p:sp>
        <p:nvSpPr>
          <p:cNvPr id="65" name="Dikdörtgen 64">
            <a:extLst>
              <a:ext uri="{FF2B5EF4-FFF2-40B4-BE49-F238E27FC236}">
                <a16:creationId xmlns:a16="http://schemas.microsoft.com/office/drawing/2014/main" id="{7F6ABEE5-E69B-41B7-987A-868EC12DDC5D}"/>
              </a:ext>
            </a:extLst>
          </p:cNvPr>
          <p:cNvSpPr/>
          <p:nvPr/>
        </p:nvSpPr>
        <p:spPr>
          <a:xfrm>
            <a:off x="1725283" y="976195"/>
            <a:ext cx="2216989" cy="333584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67" name="Bağlayıcı: Dirsek 66">
            <a:extLst>
              <a:ext uri="{FF2B5EF4-FFF2-40B4-BE49-F238E27FC236}">
                <a16:creationId xmlns:a16="http://schemas.microsoft.com/office/drawing/2014/main" id="{86E47EF2-9A95-428C-83F2-B601AB1FCEBA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942272" y="1142987"/>
            <a:ext cx="1568256" cy="1009290"/>
          </a:xfrm>
          <a:prstGeom prst="bentConnector3">
            <a:avLst>
              <a:gd name="adj1" fmla="val 99506"/>
            </a:avLst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Metin kutusu 69">
            <a:extLst>
              <a:ext uri="{FF2B5EF4-FFF2-40B4-BE49-F238E27FC236}">
                <a16:creationId xmlns:a16="http://schemas.microsoft.com/office/drawing/2014/main" id="{63095B39-FAAE-40E0-BAF5-100A5BD0F545}"/>
              </a:ext>
            </a:extLst>
          </p:cNvPr>
          <p:cNvSpPr txBox="1"/>
          <p:nvPr/>
        </p:nvSpPr>
        <p:spPr>
          <a:xfrm>
            <a:off x="4835304" y="2083267"/>
            <a:ext cx="266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1200" dirty="0">
                <a:solidFill>
                  <a:schemeClr val="bg1"/>
                </a:solidFill>
              </a:rPr>
              <a:t>Konularına Göre Klasörler Oluşturarak, Projenin hızlı ilerlemesine yardımcı olabilecek </a:t>
            </a:r>
            <a:r>
              <a:rPr lang="tr-TR" sz="1200" dirty="0" err="1">
                <a:solidFill>
                  <a:schemeClr val="bg1"/>
                </a:solidFill>
              </a:rPr>
              <a:t>dökümanları</a:t>
            </a:r>
            <a:r>
              <a:rPr lang="tr-TR" sz="1200" dirty="0">
                <a:solidFill>
                  <a:schemeClr val="bg1"/>
                </a:solidFill>
              </a:rPr>
              <a:t> bu dosyalarda paylaşabiliriz.</a:t>
            </a:r>
          </a:p>
        </p:txBody>
      </p:sp>
      <p:sp>
        <p:nvSpPr>
          <p:cNvPr id="71" name="Dikdörtgen 70">
            <a:extLst>
              <a:ext uri="{FF2B5EF4-FFF2-40B4-BE49-F238E27FC236}">
                <a16:creationId xmlns:a16="http://schemas.microsoft.com/office/drawing/2014/main" id="{2AB737F2-CF6B-4FD1-8F5D-0BA6686904E0}"/>
              </a:ext>
            </a:extLst>
          </p:cNvPr>
          <p:cNvSpPr/>
          <p:nvPr/>
        </p:nvSpPr>
        <p:spPr>
          <a:xfrm>
            <a:off x="1673523" y="4433977"/>
            <a:ext cx="10455210" cy="2346374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3" name="Bağlayıcı: Dirsek 72">
            <a:extLst>
              <a:ext uri="{FF2B5EF4-FFF2-40B4-BE49-F238E27FC236}">
                <a16:creationId xmlns:a16="http://schemas.microsoft.com/office/drawing/2014/main" id="{2E55D198-E54C-40AE-B1A9-BBF9E28609FD}"/>
              </a:ext>
            </a:extLst>
          </p:cNvPr>
          <p:cNvCxnSpPr>
            <a:stCxn id="71" idx="0"/>
          </p:cNvCxnSpPr>
          <p:nvPr/>
        </p:nvCxnSpPr>
        <p:spPr>
          <a:xfrm rot="5400000" flipH="1" flipV="1">
            <a:off x="7473029" y="3047678"/>
            <a:ext cx="814398" cy="1958200"/>
          </a:xfrm>
          <a:prstGeom prst="bentConnector2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Metin kutusu 73">
            <a:extLst>
              <a:ext uri="{FF2B5EF4-FFF2-40B4-BE49-F238E27FC236}">
                <a16:creationId xmlns:a16="http://schemas.microsoft.com/office/drawing/2014/main" id="{EBE160BF-C913-4AF7-9CE4-1AFADA2019D0}"/>
              </a:ext>
            </a:extLst>
          </p:cNvPr>
          <p:cNvSpPr txBox="1"/>
          <p:nvPr/>
        </p:nvSpPr>
        <p:spPr>
          <a:xfrm>
            <a:off x="8819268" y="3477093"/>
            <a:ext cx="2662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1200" dirty="0">
                <a:solidFill>
                  <a:schemeClr val="bg1"/>
                </a:solidFill>
              </a:rPr>
              <a:t>Chat Alanı</a:t>
            </a:r>
          </a:p>
        </p:txBody>
      </p:sp>
      <p:sp>
        <p:nvSpPr>
          <p:cNvPr id="75" name="Metin kutusu 74">
            <a:extLst>
              <a:ext uri="{FF2B5EF4-FFF2-40B4-BE49-F238E27FC236}">
                <a16:creationId xmlns:a16="http://schemas.microsoft.com/office/drawing/2014/main" id="{58FE4AD5-D2CB-4248-A3AB-C1DF541F6A6B}"/>
              </a:ext>
            </a:extLst>
          </p:cNvPr>
          <p:cNvSpPr txBox="1"/>
          <p:nvPr/>
        </p:nvSpPr>
        <p:spPr>
          <a:xfrm>
            <a:off x="8296221" y="396318"/>
            <a:ext cx="33052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00" dirty="0">
                <a:solidFill>
                  <a:srgbClr val="00B050"/>
                </a:solidFill>
              </a:rPr>
              <a:t>//Proje ile ilgili </a:t>
            </a:r>
            <a:r>
              <a:rPr lang="tr-TR" sz="1100" dirty="0" err="1">
                <a:solidFill>
                  <a:srgbClr val="00B050"/>
                </a:solidFill>
              </a:rPr>
              <a:t>dökümanları</a:t>
            </a:r>
            <a:r>
              <a:rPr lang="tr-TR" sz="1100" dirty="0">
                <a:solidFill>
                  <a:srgbClr val="00B050"/>
                </a:solidFill>
              </a:rPr>
              <a:t> / yazıları vs. arama kutusu</a:t>
            </a:r>
          </a:p>
        </p:txBody>
      </p:sp>
    </p:spTree>
    <p:extLst>
      <p:ext uri="{BB962C8B-B14F-4D97-AF65-F5344CB8AC3E}">
        <p14:creationId xmlns:p14="http://schemas.microsoft.com/office/powerpoint/2010/main" val="2979876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FAD72D26-24EF-4CBD-9431-A558CB7C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2734" y="196900"/>
            <a:ext cx="4066531" cy="329311"/>
          </a:xfrm>
        </p:spPr>
        <p:txBody>
          <a:bodyPr rtlCol="0"/>
          <a:lstStyle/>
          <a:p>
            <a:pPr rtl="0"/>
            <a:r>
              <a:rPr lang="tr-TR" sz="2600" dirty="0"/>
              <a:t>Chat Alanındaki Bazı Detaylar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E5CAC52-3FD1-464A-805A-B8F7AF045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tr-TR" smtClean="0"/>
              <a:pPr/>
              <a:t>9</a:t>
            </a:fld>
            <a:endParaRPr lang="tr-TR"/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04BA1655-9F19-4B53-A83B-AF20CACCF3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906" y="1195743"/>
            <a:ext cx="8935697" cy="4058216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D658BCA-A0C9-4777-91A7-F97172D15C2D}"/>
              </a:ext>
            </a:extLst>
          </p:cNvPr>
          <p:cNvSpPr/>
          <p:nvPr/>
        </p:nvSpPr>
        <p:spPr>
          <a:xfrm>
            <a:off x="2245742" y="4761329"/>
            <a:ext cx="350809" cy="345057"/>
          </a:xfrm>
          <a:prstGeom prst="ellipse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Başlık 2">
            <a:extLst>
              <a:ext uri="{FF2B5EF4-FFF2-40B4-BE49-F238E27FC236}">
                <a16:creationId xmlns:a16="http://schemas.microsoft.com/office/drawing/2014/main" id="{D813BA2B-8C23-4AD3-8A8A-FA0C0515484D}"/>
              </a:ext>
            </a:extLst>
          </p:cNvPr>
          <p:cNvSpPr txBox="1">
            <a:spLocks/>
          </p:cNvSpPr>
          <p:nvPr/>
        </p:nvSpPr>
        <p:spPr>
          <a:xfrm>
            <a:off x="279189" y="4568112"/>
            <a:ext cx="1336252" cy="32931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tr-TR" sz="1400" dirty="0"/>
              <a:t>Bir gönderi oluşturmak için </a:t>
            </a:r>
            <a:r>
              <a:rPr lang="tr-TR" sz="1400" b="1" dirty="0">
                <a:solidFill>
                  <a:srgbClr val="FF0000"/>
                </a:solidFill>
              </a:rPr>
              <a:t>‘+’ </a:t>
            </a:r>
            <a:r>
              <a:rPr lang="tr-TR" sz="1400" b="1" dirty="0"/>
              <a:t>s</a:t>
            </a:r>
            <a:r>
              <a:rPr lang="tr-TR" sz="1400" dirty="0"/>
              <a:t>imgesine basıyoruz.</a:t>
            </a:r>
          </a:p>
        </p:txBody>
      </p:sp>
      <p:cxnSp>
        <p:nvCxnSpPr>
          <p:cNvPr id="21" name="Düz Ok Bağlayıcısı 20">
            <a:extLst>
              <a:ext uri="{FF2B5EF4-FFF2-40B4-BE49-F238E27FC236}">
                <a16:creationId xmlns:a16="http://schemas.microsoft.com/office/drawing/2014/main" id="{BF533A0D-5604-4405-BB71-8CF65C593563}"/>
              </a:ext>
            </a:extLst>
          </p:cNvPr>
          <p:cNvCxnSpPr>
            <a:stCxn id="12" idx="2"/>
          </p:cNvCxnSpPr>
          <p:nvPr/>
        </p:nvCxnSpPr>
        <p:spPr>
          <a:xfrm flipH="1" flipV="1">
            <a:off x="1546860" y="4933857"/>
            <a:ext cx="698882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Dikdörtgen 21">
            <a:extLst>
              <a:ext uri="{FF2B5EF4-FFF2-40B4-BE49-F238E27FC236}">
                <a16:creationId xmlns:a16="http://schemas.microsoft.com/office/drawing/2014/main" id="{6F8946A4-124C-4ACA-8BF8-B92EC564DB1F}"/>
              </a:ext>
            </a:extLst>
          </p:cNvPr>
          <p:cNvSpPr/>
          <p:nvPr/>
        </p:nvSpPr>
        <p:spPr>
          <a:xfrm>
            <a:off x="2667000" y="4740387"/>
            <a:ext cx="632460" cy="3736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5" name="Düz Ok Bağlayıcısı 24">
            <a:extLst>
              <a:ext uri="{FF2B5EF4-FFF2-40B4-BE49-F238E27FC236}">
                <a16:creationId xmlns:a16="http://schemas.microsoft.com/office/drawing/2014/main" id="{EEDB35BD-24C4-4BB2-B96A-8AF88BC6B3D8}"/>
              </a:ext>
            </a:extLst>
          </p:cNvPr>
          <p:cNvCxnSpPr>
            <a:cxnSpLocks/>
          </p:cNvCxnSpPr>
          <p:nvPr/>
        </p:nvCxnSpPr>
        <p:spPr>
          <a:xfrm>
            <a:off x="2969642" y="5114006"/>
            <a:ext cx="0" cy="4926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" name="Başlık 2">
            <a:extLst>
              <a:ext uri="{FF2B5EF4-FFF2-40B4-BE49-F238E27FC236}">
                <a16:creationId xmlns:a16="http://schemas.microsoft.com/office/drawing/2014/main" id="{CD646DE4-C9AF-484F-BE4D-6633A24B084C}"/>
              </a:ext>
            </a:extLst>
          </p:cNvPr>
          <p:cNvSpPr txBox="1">
            <a:spLocks/>
          </p:cNvSpPr>
          <p:nvPr/>
        </p:nvSpPr>
        <p:spPr>
          <a:xfrm>
            <a:off x="2301516" y="5650944"/>
            <a:ext cx="1336252" cy="32931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tr-TR" sz="1300" dirty="0"/>
              <a:t>Bu alandan; kayıt edilebilen bir canlı yayın, ekran paylaşımı ve sohbet alanına video yükleyebiliyoruz.</a:t>
            </a:r>
          </a:p>
        </p:txBody>
      </p:sp>
      <p:sp>
        <p:nvSpPr>
          <p:cNvPr id="28" name="Dikdörtgen 27">
            <a:extLst>
              <a:ext uri="{FF2B5EF4-FFF2-40B4-BE49-F238E27FC236}">
                <a16:creationId xmlns:a16="http://schemas.microsoft.com/office/drawing/2014/main" id="{62337DD5-3131-4503-8F62-BCC41604A863}"/>
              </a:ext>
            </a:extLst>
          </p:cNvPr>
          <p:cNvSpPr/>
          <p:nvPr/>
        </p:nvSpPr>
        <p:spPr>
          <a:xfrm>
            <a:off x="3715402" y="4732767"/>
            <a:ext cx="1667477" cy="38123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0" name="Bağlayıcı: Dirsek 29">
            <a:extLst>
              <a:ext uri="{FF2B5EF4-FFF2-40B4-BE49-F238E27FC236}">
                <a16:creationId xmlns:a16="http://schemas.microsoft.com/office/drawing/2014/main" id="{D6970381-3153-4907-AE20-4AD3EDB69083}"/>
              </a:ext>
            </a:extLst>
          </p:cNvPr>
          <p:cNvCxnSpPr>
            <a:cxnSpLocks/>
            <a:stCxn id="28" idx="2"/>
          </p:cNvCxnSpPr>
          <p:nvPr/>
        </p:nvCxnSpPr>
        <p:spPr>
          <a:xfrm rot="16200000" flipH="1">
            <a:off x="4561268" y="5101879"/>
            <a:ext cx="809487" cy="833740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Başlık 2">
            <a:extLst>
              <a:ext uri="{FF2B5EF4-FFF2-40B4-BE49-F238E27FC236}">
                <a16:creationId xmlns:a16="http://schemas.microsoft.com/office/drawing/2014/main" id="{824191B3-3104-4EB6-A9A4-42680F8B7CEF}"/>
              </a:ext>
            </a:extLst>
          </p:cNvPr>
          <p:cNvSpPr txBox="1">
            <a:spLocks/>
          </p:cNvSpPr>
          <p:nvPr/>
        </p:nvSpPr>
        <p:spPr>
          <a:xfrm>
            <a:off x="5422985" y="5594181"/>
            <a:ext cx="1742540" cy="32931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300" dirty="0"/>
              <a:t>Özellikle çok üyesi olan gruplarda kullanılması gereken bir özelliktir.</a:t>
            </a:r>
          </a:p>
        </p:txBody>
      </p:sp>
      <p:sp>
        <p:nvSpPr>
          <p:cNvPr id="35" name="Başlık 2">
            <a:extLst>
              <a:ext uri="{FF2B5EF4-FFF2-40B4-BE49-F238E27FC236}">
                <a16:creationId xmlns:a16="http://schemas.microsoft.com/office/drawing/2014/main" id="{72E529EE-6719-4371-A510-A3036FF531A3}"/>
              </a:ext>
            </a:extLst>
          </p:cNvPr>
          <p:cNvSpPr txBox="1">
            <a:spLocks/>
          </p:cNvSpPr>
          <p:nvPr/>
        </p:nvSpPr>
        <p:spPr>
          <a:xfrm>
            <a:off x="7461002" y="5398771"/>
            <a:ext cx="2186464" cy="72012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tr-TR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300" dirty="0">
                <a:solidFill>
                  <a:srgbClr val="FFC000"/>
                </a:solidFill>
              </a:rPr>
              <a:t>‘@</a:t>
            </a:r>
            <a:r>
              <a:rPr lang="tr-TR" sz="1300" dirty="0" err="1">
                <a:solidFill>
                  <a:srgbClr val="FFC000"/>
                </a:solidFill>
              </a:rPr>
              <a:t>gorkemibrahimsaglam</a:t>
            </a:r>
            <a:r>
              <a:rPr lang="tr-TR" sz="1300" dirty="0">
                <a:solidFill>
                  <a:srgbClr val="FFC000"/>
                </a:solidFill>
              </a:rPr>
              <a:t>’ … mesaj </a:t>
            </a:r>
            <a:r>
              <a:rPr lang="tr-TR" sz="1300" dirty="0"/>
              <a:t>şeklinde yazarsak, mesajı alan ilgili kişiye bildirim giderek ne yazıldığını anında görür. Bu sayede mesaj atlama veya kaçırmanın önüne geçilmiş olur. </a:t>
            </a:r>
            <a:endParaRPr lang="tr-TR" sz="13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30061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4514592.tgt.Office_50301377_TF33713516_Win32_OJ112196127.potx" id="{BF394F44-30C1-4C04-B59A-E4AA2608C8F0}" vid="{3EE38AD3-D7C6-4B0B-8677-B0CED5DA8C99}"/>
    </a:ext>
  </a:extLst>
</a:theme>
</file>

<file path=ppt/theme/theme2.xml><?xml version="1.0" encoding="utf-8"?>
<a:theme xmlns:a="http://schemas.openxmlformats.org/drawingml/2006/main" name="Ofis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is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4876F9-7AE1-498D-B8FE-1E3AD703D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811A92-D464-4AC4-A396-BA73B10CEEA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{EE493FAC-6E88-4E0B-B2BF-94BADC16A855}tf33713516_win32</Template>
  <TotalTime>299</TotalTime>
  <Words>929</Words>
  <Application>Microsoft Office PowerPoint</Application>
  <PresentationFormat>Geniş ekran</PresentationFormat>
  <Paragraphs>148</Paragraphs>
  <Slides>30</Slides>
  <Notes>7</Notes>
  <HiddenSlides>0</HiddenSlides>
  <MMClips>2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5" baseType="lpstr">
      <vt:lpstr>Arial</vt:lpstr>
      <vt:lpstr>Calibri</vt:lpstr>
      <vt:lpstr>Gill Sans MT</vt:lpstr>
      <vt:lpstr>Times New Roman</vt:lpstr>
      <vt:lpstr>3DFloatVTI</vt:lpstr>
      <vt:lpstr>SLACK</vt:lpstr>
      <vt:lpstr>Slack Nedir ? </vt:lpstr>
      <vt:lpstr>Üyelik </vt:lpstr>
      <vt:lpstr>Daha önceden oluşturulmuş bir grup, takım veya ekip varsa  buradan tekrar o ekibe dahil olabiliyorsunuz</vt:lpstr>
      <vt:lpstr>Bir çalışma alanı adı giriyoruz. </vt:lpstr>
      <vt:lpstr>PowerPoint Sunusu</vt:lpstr>
      <vt:lpstr>Karşı tarafa giden istek</vt:lpstr>
      <vt:lpstr>ANASAYFA</vt:lpstr>
      <vt:lpstr>Chat Alanındaki Bazı Detaylar</vt:lpstr>
      <vt:lpstr>Chat Alanındaki Bazı Detaylar</vt:lpstr>
      <vt:lpstr>PowerPoint Sunusu</vt:lpstr>
      <vt:lpstr>PowerPoint Sunusu</vt:lpstr>
      <vt:lpstr>PowerPoint Sunusu</vt:lpstr>
      <vt:lpstr>PowerPoint Sunusu</vt:lpstr>
      <vt:lpstr>Örnek Uygulama</vt:lpstr>
      <vt:lpstr>Örnek Uygulama</vt:lpstr>
      <vt:lpstr>Örnek Uygulama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SLACK</dc:title>
  <dc:creator>GÖRKEM SAĞLAM</dc:creator>
  <cp:lastModifiedBy>İREM ÖZGÜREL</cp:lastModifiedBy>
  <cp:revision>12</cp:revision>
  <dcterms:created xsi:type="dcterms:W3CDTF">2022-03-25T14:39:47Z</dcterms:created>
  <dcterms:modified xsi:type="dcterms:W3CDTF">2022-03-30T19:55:01Z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