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embeddedFontLst>
    <p:embeddedFont>
      <p:font typeface="Nunito"/>
      <p:regular r:id="rId22"/>
      <p:bold r:id="rId23"/>
      <p:italic r:id="rId24"/>
      <p:boldItalic r:id="rId25"/>
    </p:embeddedFont>
    <p:embeddedFont>
      <p:font typeface="Montserrat"/>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Nunito-regular.fntdata"/><Relationship Id="rId21" Type="http://schemas.openxmlformats.org/officeDocument/2006/relationships/slide" Target="slides/slide16.xml"/><Relationship Id="rId24" Type="http://schemas.openxmlformats.org/officeDocument/2006/relationships/font" Target="fonts/Nunito-italic.fntdata"/><Relationship Id="rId23" Type="http://schemas.openxmlformats.org/officeDocument/2006/relationships/font" Target="fonts/Nunit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Montserrat-regular.fntdata"/><Relationship Id="rId25" Type="http://schemas.openxmlformats.org/officeDocument/2006/relationships/font" Target="fonts/Nunito-boldItalic.fntdata"/><Relationship Id="rId28" Type="http://schemas.openxmlformats.org/officeDocument/2006/relationships/font" Target="fonts/Montserrat-italic.fntdata"/><Relationship Id="rId27" Type="http://schemas.openxmlformats.org/officeDocument/2006/relationships/font" Target="fonts/Montserrat-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Montserrat-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1db0df8501_1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11db0df8501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11db0df8501_1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11db0df8501_1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11db0df8501_1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11db0df8501_1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1db0df8501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1db0df8501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11db0df8501_0_1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11db0df8501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11db0df8501_1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11db0df8501_1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11db0df8501_1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11db0df8501_1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1db0df850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11db0df850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1db0df8501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11db0df8501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11db0df8501_0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11db0df8501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1db0df8501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11db0df8501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11db0df8501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11db0df8501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1db0df8501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1db0df8501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1db0df8501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1db0df8501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1db0df8501_1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1db0df8501_1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t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SzPts val="1300"/>
              <a:buChar char="●"/>
              <a:defRPr/>
            </a:lvl1pPr>
            <a:lvl2pPr indent="-298450" lvl="1" marL="914400" algn="ctr">
              <a:spcBef>
                <a:spcPts val="0"/>
              </a:spcBef>
              <a:spcAft>
                <a:spcPts val="0"/>
              </a:spcAft>
              <a:buSzPts val="1100"/>
              <a:buChar char="○"/>
              <a:defRPr/>
            </a:lvl2pPr>
            <a:lvl3pPr indent="-298450" lvl="2" marL="1371600" algn="ctr">
              <a:spcBef>
                <a:spcPts val="0"/>
              </a:spcBef>
              <a:spcAft>
                <a:spcPts val="0"/>
              </a:spcAft>
              <a:buSzPts val="1100"/>
              <a:buChar char="■"/>
              <a:defRPr/>
            </a:lvl3pPr>
            <a:lvl4pPr indent="-298450" lvl="3" marL="1828800" algn="ctr">
              <a:spcBef>
                <a:spcPts val="0"/>
              </a:spcBef>
              <a:spcAft>
                <a:spcPts val="0"/>
              </a:spcAft>
              <a:buSzPts val="1100"/>
              <a:buChar char="●"/>
              <a:defRPr/>
            </a:lvl4pPr>
            <a:lvl5pPr indent="-298450" lvl="4" marL="2286000" algn="ctr">
              <a:spcBef>
                <a:spcPts val="0"/>
              </a:spcBef>
              <a:spcAft>
                <a:spcPts val="0"/>
              </a:spcAft>
              <a:buSzPts val="1100"/>
              <a:buChar char="○"/>
              <a:defRPr/>
            </a:lvl5pPr>
            <a:lvl6pPr indent="-298450" lvl="5" marL="2743200" algn="ctr">
              <a:spcBef>
                <a:spcPts val="0"/>
              </a:spcBef>
              <a:spcAft>
                <a:spcPts val="0"/>
              </a:spcAft>
              <a:buSzPts val="1100"/>
              <a:buChar char="■"/>
              <a:defRPr/>
            </a:lvl6pPr>
            <a:lvl7pPr indent="-298450" lvl="6" marL="3200400" algn="ctr">
              <a:spcBef>
                <a:spcPts val="0"/>
              </a:spcBef>
              <a:spcAft>
                <a:spcPts val="0"/>
              </a:spcAft>
              <a:buSzPts val="1100"/>
              <a:buChar char="●"/>
              <a:defRPr/>
            </a:lvl7pPr>
            <a:lvl8pPr indent="-298450" lvl="7" marL="3657600" algn="ctr">
              <a:spcBef>
                <a:spcPts val="0"/>
              </a:spcBef>
              <a:spcAft>
                <a:spcPts val="0"/>
              </a:spcAft>
              <a:buSzPts val="1100"/>
              <a:buChar char="○"/>
              <a:defRPr/>
            </a:lvl8pPr>
            <a:lvl9pPr indent="-298450" lvl="8" marL="4114800" algn="ctr">
              <a:spcBef>
                <a:spcPts val="0"/>
              </a:spcBef>
              <a:spcAft>
                <a:spcPts val="0"/>
              </a:spcAft>
              <a:buSzPts val="1100"/>
              <a:buChar char="■"/>
              <a:defRPr/>
            </a:lvl9pPr>
          </a:lstStyle>
          <a:p/>
        </p:txBody>
      </p:sp>
      <p:sp>
        <p:nvSpPr>
          <p:cNvPr id="121" name="Google Shape;121;p11"/>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t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t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t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4"/>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t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3" name="Google Shape;63;p5"/>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t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t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76" name="Google Shape;76;p7"/>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t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t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02" name="Google Shape;102;p9"/>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t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t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t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5.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4.png"/><Relationship Id="rId4" Type="http://schemas.openxmlformats.org/officeDocument/2006/relationships/image" Target="../media/image1.png"/><Relationship Id="rId10" Type="http://schemas.openxmlformats.org/officeDocument/2006/relationships/image" Target="../media/image26.png"/><Relationship Id="rId9" Type="http://schemas.openxmlformats.org/officeDocument/2006/relationships/image" Target="../media/image27.png"/><Relationship Id="rId5" Type="http://schemas.openxmlformats.org/officeDocument/2006/relationships/image" Target="../media/image21.png"/><Relationship Id="rId6" Type="http://schemas.openxmlformats.org/officeDocument/2006/relationships/image" Target="../media/image28.png"/><Relationship Id="rId7" Type="http://schemas.openxmlformats.org/officeDocument/2006/relationships/image" Target="../media/image24.png"/><Relationship Id="rId8"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6.png"/><Relationship Id="rId4" Type="http://schemas.openxmlformats.org/officeDocument/2006/relationships/image" Target="../media/image23.png"/><Relationship Id="rId5"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s://twitter.com/chanty" TargetMode="External"/><Relationship Id="rId4" Type="http://schemas.openxmlformats.org/officeDocument/2006/relationships/image" Target="../media/image33.jpg"/><Relationship Id="rId11" Type="http://schemas.openxmlformats.org/officeDocument/2006/relationships/hyperlink" Target="https://www.youtube.com/channel/UCMDQUj_ADiPr1cDWEgOboZw/featured" TargetMode="External"/><Relationship Id="rId10" Type="http://schemas.openxmlformats.org/officeDocument/2006/relationships/image" Target="../media/image32.png"/><Relationship Id="rId12" Type="http://schemas.openxmlformats.org/officeDocument/2006/relationships/image" Target="../media/image30.png"/><Relationship Id="rId9" Type="http://schemas.openxmlformats.org/officeDocument/2006/relationships/hyperlink" Target="https://www.linkedin.com/company/chanty/" TargetMode="External"/><Relationship Id="rId5" Type="http://schemas.openxmlformats.org/officeDocument/2006/relationships/hyperlink" Target="https://www.facebook.com/TeamCollaboration" TargetMode="External"/><Relationship Id="rId6" Type="http://schemas.openxmlformats.org/officeDocument/2006/relationships/image" Target="../media/image22.png"/><Relationship Id="rId7" Type="http://schemas.openxmlformats.org/officeDocument/2006/relationships/hyperlink" Target="https://www.instagram.com/chantyteam/" TargetMode="External"/><Relationship Id="rId8" Type="http://schemas.openxmlformats.org/officeDocument/2006/relationships/image" Target="../media/image3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s://www.chanty.com/downloads/" TargetMode="External"/><Relationship Id="rId4" Type="http://schemas.openxmlformats.org/officeDocument/2006/relationships/image" Target="../media/image31.png"/><Relationship Id="rId5" Type="http://schemas.openxmlformats.org/officeDocument/2006/relationships/hyperlink" Target="https://www.chanty.com/downloads/" TargetMode="External"/><Relationship Id="rId6" Type="http://schemas.openxmlformats.org/officeDocument/2006/relationships/image" Target="../media/image3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7.png"/><Relationship Id="rId5"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6.png"/><Relationship Id="rId4" Type="http://schemas.openxmlformats.org/officeDocument/2006/relationships/image" Target="../media/image11.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3"/>
          <p:cNvSpPr txBox="1"/>
          <p:nvPr>
            <p:ph idx="1" type="subTitle"/>
          </p:nvPr>
        </p:nvSpPr>
        <p:spPr>
          <a:xfrm>
            <a:off x="1891350" y="3117233"/>
            <a:ext cx="5361300" cy="52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tr" sz="1700">
                <a:solidFill>
                  <a:srgbClr val="3358FE"/>
                </a:solidFill>
              </a:rPr>
              <a:t>Chanty sonsuza kadar özgür! </a:t>
            </a:r>
            <a:endParaRPr b="1" sz="1700">
              <a:solidFill>
                <a:srgbClr val="3358FE"/>
              </a:solidFill>
            </a:endParaRPr>
          </a:p>
        </p:txBody>
      </p:sp>
      <p:pic>
        <p:nvPicPr>
          <p:cNvPr id="129" name="Google Shape;129;p13"/>
          <p:cNvPicPr preferRelativeResize="0"/>
          <p:nvPr/>
        </p:nvPicPr>
        <p:blipFill>
          <a:blip r:embed="rId3">
            <a:alphaModFix/>
          </a:blip>
          <a:stretch>
            <a:fillRect/>
          </a:stretch>
        </p:blipFill>
        <p:spPr>
          <a:xfrm>
            <a:off x="1906725" y="1364775"/>
            <a:ext cx="5330550" cy="1465900"/>
          </a:xfrm>
          <a:prstGeom prst="rect">
            <a:avLst/>
          </a:prstGeom>
          <a:noFill/>
          <a:ln>
            <a:noFill/>
          </a:ln>
        </p:spPr>
      </p:pic>
      <p:sp>
        <p:nvSpPr>
          <p:cNvPr id="130" name="Google Shape;130;p13"/>
          <p:cNvSpPr txBox="1"/>
          <p:nvPr>
            <p:ph idx="1" type="subTitle"/>
          </p:nvPr>
        </p:nvSpPr>
        <p:spPr>
          <a:xfrm>
            <a:off x="1891350" y="3982983"/>
            <a:ext cx="5361300" cy="522600"/>
          </a:xfrm>
          <a:prstGeom prst="rect">
            <a:avLst/>
          </a:prstGeom>
        </p:spPr>
        <p:txBody>
          <a:bodyPr anchorCtr="0" anchor="t" bIns="91425" lIns="91425" spcFirstLastPara="1" rIns="91425" wrap="square" tIns="91425">
            <a:noAutofit/>
          </a:bodyPr>
          <a:lstStyle/>
          <a:p>
            <a:pPr indent="0" lvl="0" marL="0" rtl="0" algn="ctr">
              <a:lnSpc>
                <a:spcPct val="80000"/>
              </a:lnSpc>
              <a:spcBef>
                <a:spcPts val="0"/>
              </a:spcBef>
              <a:spcAft>
                <a:spcPts val="0"/>
              </a:spcAft>
              <a:buSzPts val="605"/>
              <a:buNone/>
            </a:pPr>
            <a:r>
              <a:rPr lang="tr" sz="980">
                <a:solidFill>
                  <a:srgbClr val="3358FE"/>
                </a:solidFill>
              </a:rPr>
              <a:t>İrem SANCAR</a:t>
            </a:r>
            <a:endParaRPr sz="980">
              <a:solidFill>
                <a:srgbClr val="3358FE"/>
              </a:solidFill>
            </a:endParaRPr>
          </a:p>
          <a:p>
            <a:pPr indent="0" lvl="0" marL="0" rtl="0" algn="ctr">
              <a:lnSpc>
                <a:spcPct val="80000"/>
              </a:lnSpc>
              <a:spcBef>
                <a:spcPts val="0"/>
              </a:spcBef>
              <a:spcAft>
                <a:spcPts val="0"/>
              </a:spcAft>
              <a:buSzPts val="605"/>
              <a:buNone/>
            </a:pPr>
            <a:r>
              <a:rPr lang="tr" sz="980">
                <a:solidFill>
                  <a:srgbClr val="3358FE"/>
                </a:solidFill>
              </a:rPr>
              <a:t>Pertev Alp ASLAN</a:t>
            </a:r>
            <a:endParaRPr sz="980">
              <a:solidFill>
                <a:srgbClr val="3358FE"/>
              </a:solidFill>
            </a:endParaRPr>
          </a:p>
          <a:p>
            <a:pPr indent="0" lvl="0" marL="0" rtl="0" algn="ctr">
              <a:lnSpc>
                <a:spcPct val="80000"/>
              </a:lnSpc>
              <a:spcBef>
                <a:spcPts val="0"/>
              </a:spcBef>
              <a:spcAft>
                <a:spcPts val="0"/>
              </a:spcAft>
              <a:buSzPts val="605"/>
              <a:buNone/>
            </a:pPr>
            <a:r>
              <a:rPr lang="tr" sz="980">
                <a:solidFill>
                  <a:srgbClr val="3358FE"/>
                </a:solidFill>
              </a:rPr>
              <a:t>İlayda ÖNAL</a:t>
            </a:r>
            <a:endParaRPr sz="980">
              <a:solidFill>
                <a:srgbClr val="3358FE"/>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2"/>
          <p:cNvSpPr txBox="1"/>
          <p:nvPr>
            <p:ph type="title"/>
          </p:nvPr>
        </p:nvSpPr>
        <p:spPr>
          <a:xfrm>
            <a:off x="684725" y="6655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tr">
                <a:solidFill>
                  <a:srgbClr val="3358FE"/>
                </a:solidFill>
              </a:rPr>
              <a:t>Kullanıcı Deneyimleri</a:t>
            </a:r>
            <a:endParaRPr>
              <a:solidFill>
                <a:srgbClr val="3358FE"/>
              </a:solidFill>
            </a:endParaRPr>
          </a:p>
        </p:txBody>
      </p:sp>
      <p:pic>
        <p:nvPicPr>
          <p:cNvPr id="207" name="Google Shape;207;p22"/>
          <p:cNvPicPr preferRelativeResize="0"/>
          <p:nvPr/>
        </p:nvPicPr>
        <p:blipFill>
          <a:blip r:embed="rId3">
            <a:alphaModFix/>
          </a:blip>
          <a:stretch>
            <a:fillRect/>
          </a:stretch>
        </p:blipFill>
        <p:spPr>
          <a:xfrm>
            <a:off x="633500" y="1563500"/>
            <a:ext cx="3838819" cy="3038500"/>
          </a:xfrm>
          <a:prstGeom prst="rect">
            <a:avLst/>
          </a:prstGeom>
          <a:noFill/>
          <a:ln>
            <a:noFill/>
          </a:ln>
        </p:spPr>
      </p:pic>
      <p:pic>
        <p:nvPicPr>
          <p:cNvPr id="208" name="Google Shape;208;p22"/>
          <p:cNvPicPr preferRelativeResize="0"/>
          <p:nvPr/>
        </p:nvPicPr>
        <p:blipFill>
          <a:blip r:embed="rId4">
            <a:alphaModFix/>
          </a:blip>
          <a:stretch>
            <a:fillRect/>
          </a:stretch>
        </p:blipFill>
        <p:spPr>
          <a:xfrm>
            <a:off x="4900650" y="1521050"/>
            <a:ext cx="3499475" cy="30385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pic>
        <p:nvPicPr>
          <p:cNvPr id="213" name="Google Shape;213;p23"/>
          <p:cNvPicPr preferRelativeResize="0"/>
          <p:nvPr/>
        </p:nvPicPr>
        <p:blipFill>
          <a:blip r:embed="rId3">
            <a:alphaModFix/>
          </a:blip>
          <a:stretch>
            <a:fillRect/>
          </a:stretch>
        </p:blipFill>
        <p:spPr>
          <a:xfrm>
            <a:off x="753775" y="889800"/>
            <a:ext cx="3595122" cy="3038501"/>
          </a:xfrm>
          <a:prstGeom prst="rect">
            <a:avLst/>
          </a:prstGeom>
          <a:noFill/>
          <a:ln>
            <a:noFill/>
          </a:ln>
        </p:spPr>
      </p:pic>
      <p:pic>
        <p:nvPicPr>
          <p:cNvPr id="214" name="Google Shape;214;p23"/>
          <p:cNvPicPr preferRelativeResize="0"/>
          <p:nvPr/>
        </p:nvPicPr>
        <p:blipFill>
          <a:blip r:embed="rId4">
            <a:alphaModFix/>
          </a:blip>
          <a:stretch>
            <a:fillRect/>
          </a:stretch>
        </p:blipFill>
        <p:spPr>
          <a:xfrm>
            <a:off x="4572000" y="919750"/>
            <a:ext cx="3741476" cy="320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pic>
        <p:nvPicPr>
          <p:cNvPr id="219" name="Google Shape;219;p24"/>
          <p:cNvPicPr preferRelativeResize="0"/>
          <p:nvPr/>
        </p:nvPicPr>
        <p:blipFill>
          <a:blip r:embed="rId3">
            <a:alphaModFix/>
          </a:blip>
          <a:stretch>
            <a:fillRect/>
          </a:stretch>
        </p:blipFill>
        <p:spPr>
          <a:xfrm>
            <a:off x="4390300" y="882625"/>
            <a:ext cx="4304150" cy="3579161"/>
          </a:xfrm>
          <a:prstGeom prst="rect">
            <a:avLst/>
          </a:prstGeom>
          <a:noFill/>
          <a:ln>
            <a:noFill/>
          </a:ln>
        </p:spPr>
      </p:pic>
      <p:pic>
        <p:nvPicPr>
          <p:cNvPr id="220" name="Google Shape;220;p24"/>
          <p:cNvPicPr preferRelativeResize="0"/>
          <p:nvPr/>
        </p:nvPicPr>
        <p:blipFill>
          <a:blip r:embed="rId4">
            <a:alphaModFix/>
          </a:blip>
          <a:stretch>
            <a:fillRect/>
          </a:stretch>
        </p:blipFill>
        <p:spPr>
          <a:xfrm>
            <a:off x="414175" y="958463"/>
            <a:ext cx="4085499" cy="342748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5"/>
          <p:cNvSpPr txBox="1"/>
          <p:nvPr>
            <p:ph type="title"/>
          </p:nvPr>
        </p:nvSpPr>
        <p:spPr>
          <a:xfrm>
            <a:off x="819150" y="54845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tr">
                <a:solidFill>
                  <a:srgbClr val="3358FE"/>
                </a:solidFill>
              </a:rPr>
              <a:t>İşbirlikleri</a:t>
            </a:r>
            <a:endParaRPr>
              <a:solidFill>
                <a:srgbClr val="3358FE"/>
              </a:solidFill>
            </a:endParaRPr>
          </a:p>
        </p:txBody>
      </p:sp>
      <p:pic>
        <p:nvPicPr>
          <p:cNvPr id="226" name="Google Shape;226;p25"/>
          <p:cNvPicPr preferRelativeResize="0"/>
          <p:nvPr/>
        </p:nvPicPr>
        <p:blipFill>
          <a:blip r:embed="rId3">
            <a:alphaModFix/>
          </a:blip>
          <a:stretch>
            <a:fillRect/>
          </a:stretch>
        </p:blipFill>
        <p:spPr>
          <a:xfrm>
            <a:off x="971538" y="1629900"/>
            <a:ext cx="1095375" cy="1219200"/>
          </a:xfrm>
          <a:prstGeom prst="rect">
            <a:avLst/>
          </a:prstGeom>
          <a:noFill/>
          <a:ln>
            <a:noFill/>
          </a:ln>
        </p:spPr>
      </p:pic>
      <p:pic>
        <p:nvPicPr>
          <p:cNvPr id="227" name="Google Shape;227;p25"/>
          <p:cNvPicPr preferRelativeResize="0"/>
          <p:nvPr/>
        </p:nvPicPr>
        <p:blipFill>
          <a:blip r:embed="rId4">
            <a:alphaModFix/>
          </a:blip>
          <a:stretch>
            <a:fillRect/>
          </a:stretch>
        </p:blipFill>
        <p:spPr>
          <a:xfrm>
            <a:off x="2611138" y="1715625"/>
            <a:ext cx="1057275" cy="1133475"/>
          </a:xfrm>
          <a:prstGeom prst="rect">
            <a:avLst/>
          </a:prstGeom>
          <a:noFill/>
          <a:ln>
            <a:noFill/>
          </a:ln>
        </p:spPr>
      </p:pic>
      <p:pic>
        <p:nvPicPr>
          <p:cNvPr id="228" name="Google Shape;228;p25"/>
          <p:cNvPicPr preferRelativeResize="0"/>
          <p:nvPr/>
        </p:nvPicPr>
        <p:blipFill>
          <a:blip r:embed="rId5">
            <a:alphaModFix/>
          </a:blip>
          <a:stretch>
            <a:fillRect/>
          </a:stretch>
        </p:blipFill>
        <p:spPr>
          <a:xfrm>
            <a:off x="4297563" y="1758475"/>
            <a:ext cx="1095375" cy="1047750"/>
          </a:xfrm>
          <a:prstGeom prst="rect">
            <a:avLst/>
          </a:prstGeom>
          <a:noFill/>
          <a:ln>
            <a:noFill/>
          </a:ln>
        </p:spPr>
      </p:pic>
      <p:pic>
        <p:nvPicPr>
          <p:cNvPr id="229" name="Google Shape;229;p25"/>
          <p:cNvPicPr preferRelativeResize="0"/>
          <p:nvPr/>
        </p:nvPicPr>
        <p:blipFill>
          <a:blip r:embed="rId6">
            <a:alphaModFix/>
          </a:blip>
          <a:stretch>
            <a:fillRect/>
          </a:stretch>
        </p:blipFill>
        <p:spPr>
          <a:xfrm>
            <a:off x="6446900" y="1677525"/>
            <a:ext cx="1390650" cy="1123950"/>
          </a:xfrm>
          <a:prstGeom prst="rect">
            <a:avLst/>
          </a:prstGeom>
          <a:noFill/>
          <a:ln>
            <a:noFill/>
          </a:ln>
        </p:spPr>
      </p:pic>
      <p:pic>
        <p:nvPicPr>
          <p:cNvPr id="230" name="Google Shape;230;p25"/>
          <p:cNvPicPr preferRelativeResize="0"/>
          <p:nvPr/>
        </p:nvPicPr>
        <p:blipFill>
          <a:blip r:embed="rId7">
            <a:alphaModFix/>
          </a:blip>
          <a:stretch>
            <a:fillRect/>
          </a:stretch>
        </p:blipFill>
        <p:spPr>
          <a:xfrm>
            <a:off x="1049375" y="3277500"/>
            <a:ext cx="1219200" cy="1095375"/>
          </a:xfrm>
          <a:prstGeom prst="rect">
            <a:avLst/>
          </a:prstGeom>
          <a:noFill/>
          <a:ln>
            <a:noFill/>
          </a:ln>
        </p:spPr>
      </p:pic>
      <p:pic>
        <p:nvPicPr>
          <p:cNvPr id="231" name="Google Shape;231;p25"/>
          <p:cNvPicPr preferRelativeResize="0"/>
          <p:nvPr/>
        </p:nvPicPr>
        <p:blipFill>
          <a:blip r:embed="rId8">
            <a:alphaModFix/>
          </a:blip>
          <a:stretch>
            <a:fillRect/>
          </a:stretch>
        </p:blipFill>
        <p:spPr>
          <a:xfrm>
            <a:off x="2639450" y="3215588"/>
            <a:ext cx="1562100" cy="1133475"/>
          </a:xfrm>
          <a:prstGeom prst="rect">
            <a:avLst/>
          </a:prstGeom>
          <a:noFill/>
          <a:ln>
            <a:noFill/>
          </a:ln>
        </p:spPr>
      </p:pic>
      <p:pic>
        <p:nvPicPr>
          <p:cNvPr id="232" name="Google Shape;232;p25"/>
          <p:cNvPicPr preferRelativeResize="0"/>
          <p:nvPr/>
        </p:nvPicPr>
        <p:blipFill>
          <a:blip r:embed="rId9">
            <a:alphaModFix/>
          </a:blip>
          <a:stretch>
            <a:fillRect/>
          </a:stretch>
        </p:blipFill>
        <p:spPr>
          <a:xfrm>
            <a:off x="4335413" y="3301325"/>
            <a:ext cx="1647825" cy="1047750"/>
          </a:xfrm>
          <a:prstGeom prst="rect">
            <a:avLst/>
          </a:prstGeom>
          <a:noFill/>
          <a:ln>
            <a:noFill/>
          </a:ln>
        </p:spPr>
      </p:pic>
      <p:pic>
        <p:nvPicPr>
          <p:cNvPr id="233" name="Google Shape;233;p25"/>
          <p:cNvPicPr preferRelativeResize="0"/>
          <p:nvPr/>
        </p:nvPicPr>
        <p:blipFill>
          <a:blip r:embed="rId10">
            <a:alphaModFix/>
          </a:blip>
          <a:stretch>
            <a:fillRect/>
          </a:stretch>
        </p:blipFill>
        <p:spPr>
          <a:xfrm>
            <a:off x="6446900" y="3353713"/>
            <a:ext cx="838200" cy="9429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26"/>
          <p:cNvSpPr txBox="1"/>
          <p:nvPr>
            <p:ph type="title"/>
          </p:nvPr>
        </p:nvSpPr>
        <p:spPr>
          <a:xfrm>
            <a:off x="819150" y="6192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tr">
                <a:solidFill>
                  <a:srgbClr val="3358FE"/>
                </a:solidFill>
                <a:highlight>
                  <a:srgbClr val="FFFFFF"/>
                </a:highlight>
                <a:latin typeface="Montserrat"/>
                <a:ea typeface="Montserrat"/>
                <a:cs typeface="Montserrat"/>
                <a:sym typeface="Montserrat"/>
              </a:rPr>
              <a:t>Fiyat Karşılaştırması</a:t>
            </a:r>
            <a:endParaRPr>
              <a:solidFill>
                <a:srgbClr val="3358FE"/>
              </a:solidFill>
            </a:endParaRPr>
          </a:p>
        </p:txBody>
      </p:sp>
      <p:sp>
        <p:nvSpPr>
          <p:cNvPr id="239" name="Google Shape;239;p26"/>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Clr>
                <a:srgbClr val="202124"/>
              </a:buClr>
              <a:buSzPts val="1900"/>
              <a:buFont typeface="Calibri"/>
              <a:buChar char="●"/>
            </a:pPr>
            <a:r>
              <a:rPr lang="tr" sz="1900">
                <a:solidFill>
                  <a:srgbClr val="202124"/>
                </a:solidFill>
                <a:highlight>
                  <a:srgbClr val="FFFFFF"/>
                </a:highlight>
              </a:rPr>
              <a:t>Slack – Kullanıcı başına aylık 6,67</a:t>
            </a:r>
            <a:r>
              <a:rPr lang="tr" sz="1900">
                <a:solidFill>
                  <a:srgbClr val="202124"/>
                </a:solidFill>
                <a:highlight>
                  <a:srgbClr val="FFFFFF"/>
                </a:highlight>
                <a:latin typeface="Arial"/>
                <a:ea typeface="Arial"/>
                <a:cs typeface="Arial"/>
                <a:sym typeface="Arial"/>
              </a:rPr>
              <a:t>$’dan</a:t>
            </a:r>
            <a:r>
              <a:rPr lang="tr" sz="1900">
                <a:solidFill>
                  <a:srgbClr val="202124"/>
                </a:solidFill>
                <a:highlight>
                  <a:srgbClr val="FFFFFF"/>
                </a:highlight>
              </a:rPr>
              <a:t> başlar.</a:t>
            </a:r>
            <a:endParaRPr sz="1900">
              <a:solidFill>
                <a:srgbClr val="202124"/>
              </a:solidFill>
              <a:highlight>
                <a:srgbClr val="FFFFFF"/>
              </a:highlight>
            </a:endParaRPr>
          </a:p>
          <a:p>
            <a:pPr indent="-349250" lvl="0" marL="457200" rtl="0" algn="l">
              <a:spcBef>
                <a:spcPts val="0"/>
              </a:spcBef>
              <a:spcAft>
                <a:spcPts val="0"/>
              </a:spcAft>
              <a:buClr>
                <a:srgbClr val="202124"/>
              </a:buClr>
              <a:buSzPts val="1900"/>
              <a:buFont typeface="Calibri"/>
              <a:buChar char="●"/>
            </a:pPr>
            <a:r>
              <a:rPr lang="tr" sz="1900">
                <a:solidFill>
                  <a:srgbClr val="202124"/>
                </a:solidFill>
                <a:highlight>
                  <a:srgbClr val="FFFFFF"/>
                </a:highlight>
              </a:rPr>
              <a:t>Discord – Kullanıcı başına aylık 4,16</a:t>
            </a:r>
            <a:r>
              <a:rPr lang="tr" sz="1900">
                <a:solidFill>
                  <a:srgbClr val="202124"/>
                </a:solidFill>
                <a:highlight>
                  <a:srgbClr val="FFFFFF"/>
                </a:highlight>
                <a:latin typeface="Arial"/>
                <a:ea typeface="Arial"/>
                <a:cs typeface="Arial"/>
                <a:sym typeface="Arial"/>
              </a:rPr>
              <a:t>$</a:t>
            </a:r>
            <a:r>
              <a:rPr lang="tr" sz="1900">
                <a:solidFill>
                  <a:srgbClr val="202124"/>
                </a:solidFill>
                <a:highlight>
                  <a:srgbClr val="FFFFFF"/>
                </a:highlight>
              </a:rPr>
              <a:t>’dan başlar.</a:t>
            </a:r>
            <a:endParaRPr sz="1900">
              <a:solidFill>
                <a:srgbClr val="202124"/>
              </a:solidFill>
              <a:highlight>
                <a:srgbClr val="FFFFFF"/>
              </a:highlight>
            </a:endParaRPr>
          </a:p>
          <a:p>
            <a:pPr indent="-349250" lvl="0" marL="457200" rtl="0" algn="l">
              <a:spcBef>
                <a:spcPts val="0"/>
              </a:spcBef>
              <a:spcAft>
                <a:spcPts val="0"/>
              </a:spcAft>
              <a:buClr>
                <a:srgbClr val="202124"/>
              </a:buClr>
              <a:buSzPts val="1900"/>
              <a:buFont typeface="Calibri"/>
              <a:buChar char="●"/>
            </a:pPr>
            <a:r>
              <a:rPr lang="tr" sz="1900">
                <a:solidFill>
                  <a:srgbClr val="202124"/>
                </a:solidFill>
                <a:highlight>
                  <a:srgbClr val="FFFFFF"/>
                </a:highlight>
              </a:rPr>
              <a:t>Microsoft ekipleri – Kullanıcı başına aylık 5</a:t>
            </a:r>
            <a:r>
              <a:rPr lang="tr" sz="1900">
                <a:solidFill>
                  <a:srgbClr val="202124"/>
                </a:solidFill>
                <a:highlight>
                  <a:srgbClr val="FFFFFF"/>
                </a:highlight>
                <a:latin typeface="Arial"/>
                <a:ea typeface="Arial"/>
                <a:cs typeface="Arial"/>
                <a:sym typeface="Arial"/>
              </a:rPr>
              <a:t>$</a:t>
            </a:r>
            <a:r>
              <a:rPr lang="tr" sz="1900">
                <a:solidFill>
                  <a:srgbClr val="202124"/>
                </a:solidFill>
                <a:highlight>
                  <a:srgbClr val="FFFFFF"/>
                </a:highlight>
              </a:rPr>
              <a:t>’dan başlar.</a:t>
            </a:r>
            <a:endParaRPr sz="1900">
              <a:solidFill>
                <a:srgbClr val="202124"/>
              </a:solidFill>
              <a:highlight>
                <a:srgbClr val="FFFFFF"/>
              </a:highlight>
            </a:endParaRPr>
          </a:p>
          <a:p>
            <a:pPr indent="-349250" lvl="0" marL="457200" rtl="0" algn="l">
              <a:spcBef>
                <a:spcPts val="0"/>
              </a:spcBef>
              <a:spcAft>
                <a:spcPts val="0"/>
              </a:spcAft>
              <a:buClr>
                <a:srgbClr val="202124"/>
              </a:buClr>
              <a:buSzPts val="1900"/>
              <a:buFont typeface="Calibri"/>
              <a:buChar char="●"/>
            </a:pPr>
            <a:r>
              <a:rPr lang="tr" sz="1900">
                <a:solidFill>
                  <a:srgbClr val="202124"/>
                </a:solidFill>
                <a:highlight>
                  <a:srgbClr val="FFFFFF"/>
                </a:highlight>
              </a:rPr>
              <a:t>Chanty – Kullanıcı başına aylık 3</a:t>
            </a:r>
            <a:r>
              <a:rPr lang="tr" sz="1900">
                <a:solidFill>
                  <a:srgbClr val="202124"/>
                </a:solidFill>
                <a:highlight>
                  <a:srgbClr val="FFFFFF"/>
                </a:highlight>
                <a:latin typeface="Arial"/>
                <a:ea typeface="Arial"/>
                <a:cs typeface="Arial"/>
                <a:sym typeface="Arial"/>
              </a:rPr>
              <a:t>$</a:t>
            </a:r>
            <a:r>
              <a:rPr lang="tr" sz="1900">
                <a:solidFill>
                  <a:srgbClr val="202124"/>
                </a:solidFill>
                <a:highlight>
                  <a:srgbClr val="FFFFFF"/>
                </a:highlight>
              </a:rPr>
              <a:t>'dan başlar.</a:t>
            </a:r>
            <a:endParaRPr sz="1900">
              <a:solidFill>
                <a:srgbClr val="202124"/>
              </a:solidFill>
            </a:endParaRPr>
          </a:p>
        </p:txBody>
      </p:sp>
      <p:pic>
        <p:nvPicPr>
          <p:cNvPr id="240" name="Google Shape;240;p26"/>
          <p:cNvPicPr preferRelativeResize="0"/>
          <p:nvPr/>
        </p:nvPicPr>
        <p:blipFill>
          <a:blip r:embed="rId3">
            <a:alphaModFix/>
          </a:blip>
          <a:stretch>
            <a:fillRect/>
          </a:stretch>
        </p:blipFill>
        <p:spPr>
          <a:xfrm>
            <a:off x="6400025" y="1301800"/>
            <a:ext cx="1955400" cy="498400"/>
          </a:xfrm>
          <a:prstGeom prst="rect">
            <a:avLst/>
          </a:prstGeom>
          <a:noFill/>
          <a:ln>
            <a:noFill/>
          </a:ln>
        </p:spPr>
      </p:pic>
      <p:pic>
        <p:nvPicPr>
          <p:cNvPr id="241" name="Google Shape;241;p26"/>
          <p:cNvPicPr preferRelativeResize="0"/>
          <p:nvPr/>
        </p:nvPicPr>
        <p:blipFill>
          <a:blip r:embed="rId4">
            <a:alphaModFix/>
          </a:blip>
          <a:stretch>
            <a:fillRect/>
          </a:stretch>
        </p:blipFill>
        <p:spPr>
          <a:xfrm>
            <a:off x="6349125" y="3410125"/>
            <a:ext cx="2269950" cy="1271175"/>
          </a:xfrm>
          <a:prstGeom prst="rect">
            <a:avLst/>
          </a:prstGeom>
          <a:noFill/>
          <a:ln>
            <a:noFill/>
          </a:ln>
        </p:spPr>
      </p:pic>
      <p:pic>
        <p:nvPicPr>
          <p:cNvPr id="242" name="Google Shape;242;p26"/>
          <p:cNvPicPr preferRelativeResize="0"/>
          <p:nvPr/>
        </p:nvPicPr>
        <p:blipFill>
          <a:blip r:embed="rId5">
            <a:alphaModFix/>
          </a:blip>
          <a:stretch>
            <a:fillRect/>
          </a:stretch>
        </p:blipFill>
        <p:spPr>
          <a:xfrm>
            <a:off x="7212925" y="2198862"/>
            <a:ext cx="873774" cy="81259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7"/>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tr">
                <a:solidFill>
                  <a:srgbClr val="3358FE"/>
                </a:solidFill>
              </a:rPr>
              <a:t>Sosyal Medya</a:t>
            </a:r>
            <a:endParaRPr>
              <a:solidFill>
                <a:srgbClr val="3358FE"/>
              </a:solidFill>
            </a:endParaRPr>
          </a:p>
        </p:txBody>
      </p:sp>
      <p:pic>
        <p:nvPicPr>
          <p:cNvPr id="248" name="Google Shape;248;p27">
            <a:hlinkClick r:id="rId3"/>
          </p:cNvPr>
          <p:cNvPicPr preferRelativeResize="0"/>
          <p:nvPr/>
        </p:nvPicPr>
        <p:blipFill>
          <a:blip r:embed="rId4">
            <a:alphaModFix/>
          </a:blip>
          <a:stretch>
            <a:fillRect/>
          </a:stretch>
        </p:blipFill>
        <p:spPr>
          <a:xfrm>
            <a:off x="1330501" y="1879975"/>
            <a:ext cx="1037249" cy="1037225"/>
          </a:xfrm>
          <a:prstGeom prst="rect">
            <a:avLst/>
          </a:prstGeom>
          <a:noFill/>
          <a:ln>
            <a:noFill/>
          </a:ln>
        </p:spPr>
      </p:pic>
      <p:pic>
        <p:nvPicPr>
          <p:cNvPr id="249" name="Google Shape;249;p27">
            <a:hlinkClick r:id="rId5"/>
          </p:cNvPr>
          <p:cNvPicPr preferRelativeResize="0"/>
          <p:nvPr/>
        </p:nvPicPr>
        <p:blipFill>
          <a:blip r:embed="rId6">
            <a:alphaModFix/>
          </a:blip>
          <a:stretch>
            <a:fillRect/>
          </a:stretch>
        </p:blipFill>
        <p:spPr>
          <a:xfrm>
            <a:off x="3926575" y="1879963"/>
            <a:ext cx="995325" cy="995325"/>
          </a:xfrm>
          <a:prstGeom prst="rect">
            <a:avLst/>
          </a:prstGeom>
          <a:noFill/>
          <a:ln>
            <a:noFill/>
          </a:ln>
        </p:spPr>
      </p:pic>
      <p:pic>
        <p:nvPicPr>
          <p:cNvPr id="250" name="Google Shape;250;p27">
            <a:hlinkClick r:id="rId7"/>
          </p:cNvPr>
          <p:cNvPicPr preferRelativeResize="0"/>
          <p:nvPr/>
        </p:nvPicPr>
        <p:blipFill rotWithShape="1">
          <a:blip r:embed="rId8">
            <a:alphaModFix/>
          </a:blip>
          <a:srcRect b="16023" l="32197" r="32208" t="15763"/>
          <a:stretch/>
        </p:blipFill>
        <p:spPr>
          <a:xfrm>
            <a:off x="6344150" y="1855812"/>
            <a:ext cx="1037250" cy="1043625"/>
          </a:xfrm>
          <a:prstGeom prst="rect">
            <a:avLst/>
          </a:prstGeom>
          <a:noFill/>
          <a:ln>
            <a:noFill/>
          </a:ln>
        </p:spPr>
      </p:pic>
      <p:pic>
        <p:nvPicPr>
          <p:cNvPr id="251" name="Google Shape;251;p27">
            <a:hlinkClick r:id="rId9"/>
          </p:cNvPr>
          <p:cNvPicPr preferRelativeResize="0"/>
          <p:nvPr/>
        </p:nvPicPr>
        <p:blipFill rotWithShape="1">
          <a:blip r:embed="rId10">
            <a:alphaModFix/>
          </a:blip>
          <a:srcRect b="14765" l="31660" r="31056" t="14110"/>
          <a:stretch/>
        </p:blipFill>
        <p:spPr>
          <a:xfrm>
            <a:off x="2575475" y="3360600"/>
            <a:ext cx="1094250" cy="1043625"/>
          </a:xfrm>
          <a:prstGeom prst="rect">
            <a:avLst/>
          </a:prstGeom>
          <a:noFill/>
          <a:ln>
            <a:noFill/>
          </a:ln>
        </p:spPr>
      </p:pic>
      <p:pic>
        <p:nvPicPr>
          <p:cNvPr id="252" name="Google Shape;252;p27">
            <a:hlinkClick r:id="rId11"/>
          </p:cNvPr>
          <p:cNvPicPr preferRelativeResize="0"/>
          <p:nvPr/>
        </p:nvPicPr>
        <p:blipFill rotWithShape="1">
          <a:blip r:embed="rId12">
            <a:alphaModFix/>
          </a:blip>
          <a:srcRect b="25956" l="15742" r="16110" t="26451"/>
          <a:stretch/>
        </p:blipFill>
        <p:spPr>
          <a:xfrm>
            <a:off x="5009075" y="3587000"/>
            <a:ext cx="1094250" cy="7641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28"/>
          <p:cNvSpPr txBox="1"/>
          <p:nvPr>
            <p:ph type="title"/>
          </p:nvPr>
        </p:nvSpPr>
        <p:spPr>
          <a:xfrm>
            <a:off x="819150" y="668725"/>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tr">
                <a:solidFill>
                  <a:srgbClr val="3358FE"/>
                </a:solidFill>
              </a:rPr>
              <a:t>Chanty İndirin</a:t>
            </a:r>
            <a:endParaRPr>
              <a:solidFill>
                <a:srgbClr val="3358FE"/>
              </a:solidFill>
            </a:endParaRPr>
          </a:p>
        </p:txBody>
      </p:sp>
      <p:pic>
        <p:nvPicPr>
          <p:cNvPr id="258" name="Google Shape;258;p28">
            <a:hlinkClick r:id="rId3"/>
          </p:cNvPr>
          <p:cNvPicPr preferRelativeResize="0"/>
          <p:nvPr/>
        </p:nvPicPr>
        <p:blipFill>
          <a:blip r:embed="rId4">
            <a:alphaModFix/>
          </a:blip>
          <a:stretch>
            <a:fillRect/>
          </a:stretch>
        </p:blipFill>
        <p:spPr>
          <a:xfrm>
            <a:off x="1089525" y="1489975"/>
            <a:ext cx="3102541" cy="2820975"/>
          </a:xfrm>
          <a:prstGeom prst="rect">
            <a:avLst/>
          </a:prstGeom>
          <a:noFill/>
          <a:ln>
            <a:noFill/>
          </a:ln>
        </p:spPr>
      </p:pic>
      <p:pic>
        <p:nvPicPr>
          <p:cNvPr id="259" name="Google Shape;259;p28">
            <a:hlinkClick r:id="rId5"/>
          </p:cNvPr>
          <p:cNvPicPr preferRelativeResize="0"/>
          <p:nvPr/>
        </p:nvPicPr>
        <p:blipFill>
          <a:blip r:embed="rId6">
            <a:alphaModFix/>
          </a:blip>
          <a:stretch>
            <a:fillRect/>
          </a:stretch>
        </p:blipFill>
        <p:spPr>
          <a:xfrm>
            <a:off x="5177250" y="1489975"/>
            <a:ext cx="2798234" cy="28209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14"/>
          <p:cNvSpPr txBox="1"/>
          <p:nvPr>
            <p:ph type="title"/>
          </p:nvPr>
        </p:nvSpPr>
        <p:spPr>
          <a:xfrm>
            <a:off x="819150" y="845600"/>
            <a:ext cx="7505700" cy="7251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tr">
                <a:solidFill>
                  <a:srgbClr val="3358FE"/>
                </a:solidFill>
              </a:rPr>
              <a:t>Chanty	Nedir?</a:t>
            </a:r>
            <a:endParaRPr>
              <a:solidFill>
                <a:srgbClr val="3358FE"/>
              </a:solidFill>
            </a:endParaRPr>
          </a:p>
        </p:txBody>
      </p:sp>
      <p:sp>
        <p:nvSpPr>
          <p:cNvPr id="136" name="Google Shape;136;p14"/>
          <p:cNvSpPr txBox="1"/>
          <p:nvPr>
            <p:ph idx="1" type="body"/>
          </p:nvPr>
        </p:nvSpPr>
        <p:spPr>
          <a:xfrm>
            <a:off x="819150" y="1679925"/>
            <a:ext cx="75057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tr" sz="1200">
                <a:solidFill>
                  <a:srgbClr val="202124"/>
                </a:solidFill>
                <a:highlight>
                  <a:srgbClr val="FFFFFF"/>
                </a:highlight>
                <a:latin typeface="Arial"/>
                <a:ea typeface="Arial"/>
                <a:cs typeface="Arial"/>
                <a:sym typeface="Arial"/>
              </a:rPr>
              <a:t>Chanty , rekabetçi pazarın en son üyesidir.</a:t>
            </a:r>
            <a:r>
              <a:rPr lang="tr" sz="1200">
                <a:solidFill>
                  <a:srgbClr val="202124"/>
                </a:solidFill>
                <a:highlight>
                  <a:srgbClr val="FFFFFF"/>
                </a:highlight>
                <a:latin typeface="Arial"/>
                <a:ea typeface="Arial"/>
                <a:cs typeface="Arial"/>
                <a:sym typeface="Arial"/>
              </a:rPr>
              <a:t> Dünya çapında 75.000’den fazla global şirketin daha toplantıları daha elverişli hale getirmek için kullandığı bir uygulamadır. Bu uygulama, Microsoft ekipleri ve Slack gibi çok dev rakiplere karşı mücadele ediyor. Sınırsız mesaj geçmişi ve üretken ekip işiyle sonuçlanmak üzere tasarlanmış farklı araçlar sağlayan bir tür ekip </a:t>
            </a:r>
            <a:r>
              <a:rPr lang="tr" sz="1200">
                <a:solidFill>
                  <a:srgbClr val="202124"/>
                </a:solidFill>
                <a:highlight>
                  <a:srgbClr val="FFFFFF"/>
                </a:highlight>
                <a:latin typeface="Arial"/>
                <a:ea typeface="Arial"/>
                <a:cs typeface="Arial"/>
                <a:sym typeface="Arial"/>
              </a:rPr>
              <a:t>sohbetidir.</a:t>
            </a:r>
            <a:endParaRPr b="1" sz="1200">
              <a:solidFill>
                <a:srgbClr val="202124"/>
              </a:solidFill>
              <a:highlight>
                <a:srgbClr val="FFFFFF"/>
              </a:highlight>
              <a:latin typeface="Arial"/>
              <a:ea typeface="Arial"/>
              <a:cs typeface="Arial"/>
              <a:sym typeface="Arial"/>
            </a:endParaRPr>
          </a:p>
          <a:p>
            <a:pPr indent="0" lvl="0" marL="0" rtl="0" algn="l">
              <a:spcBef>
                <a:spcPts val="1200"/>
              </a:spcBef>
              <a:spcAft>
                <a:spcPts val="1200"/>
              </a:spcAft>
              <a:buNone/>
            </a:pPr>
            <a:r>
              <a:t/>
            </a:r>
            <a:endParaRPr sz="1200">
              <a:solidFill>
                <a:srgbClr val="202124"/>
              </a:solidFill>
              <a:highlight>
                <a:srgbClr val="FFFFFF"/>
              </a:highlight>
              <a:latin typeface="Arial"/>
              <a:ea typeface="Arial"/>
              <a:cs typeface="Arial"/>
              <a:sym typeface="Arial"/>
            </a:endParaRPr>
          </a:p>
        </p:txBody>
      </p:sp>
      <p:pic>
        <p:nvPicPr>
          <p:cNvPr id="137" name="Google Shape;137;p14"/>
          <p:cNvPicPr preferRelativeResize="0"/>
          <p:nvPr/>
        </p:nvPicPr>
        <p:blipFill>
          <a:blip r:embed="rId3">
            <a:alphaModFix/>
          </a:blip>
          <a:stretch>
            <a:fillRect/>
          </a:stretch>
        </p:blipFill>
        <p:spPr>
          <a:xfrm>
            <a:off x="3818988" y="3111600"/>
            <a:ext cx="1506025" cy="15060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tr">
                <a:solidFill>
                  <a:srgbClr val="3358FE"/>
                </a:solidFill>
              </a:rPr>
              <a:t>Chanty İle Neler Yapabilirsin?</a:t>
            </a:r>
            <a:endParaRPr>
              <a:solidFill>
                <a:srgbClr val="3358FE"/>
              </a:solidFill>
            </a:endParaRPr>
          </a:p>
        </p:txBody>
      </p:sp>
      <p:sp>
        <p:nvSpPr>
          <p:cNvPr id="143" name="Google Shape;143;p15"/>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tr" sz="1200">
                <a:solidFill>
                  <a:srgbClr val="202124"/>
                </a:solidFill>
                <a:highlight>
                  <a:schemeClr val="dk1"/>
                </a:highlight>
                <a:latin typeface="Arial"/>
                <a:ea typeface="Arial"/>
                <a:cs typeface="Arial"/>
                <a:sym typeface="Arial"/>
              </a:rPr>
              <a:t>Chanty</a:t>
            </a:r>
            <a:r>
              <a:rPr lang="tr" sz="1200">
                <a:solidFill>
                  <a:srgbClr val="202124"/>
                </a:solidFill>
                <a:highlight>
                  <a:schemeClr val="dk1"/>
                </a:highlight>
                <a:latin typeface="Arial"/>
                <a:ea typeface="Arial"/>
                <a:cs typeface="Arial"/>
                <a:sym typeface="Arial"/>
              </a:rPr>
              <a:t> ekiplerin üretkenliği ve iş iletişimini geliştirmesine yardımcı olur. </a:t>
            </a:r>
            <a:r>
              <a:rPr b="1" lang="tr" sz="1200">
                <a:solidFill>
                  <a:srgbClr val="202124"/>
                </a:solidFill>
                <a:highlight>
                  <a:schemeClr val="dk1"/>
                </a:highlight>
                <a:latin typeface="Arial"/>
                <a:ea typeface="Arial"/>
                <a:cs typeface="Arial"/>
                <a:sym typeface="Arial"/>
              </a:rPr>
              <a:t>Chanty</a:t>
            </a:r>
            <a:r>
              <a:rPr lang="tr" sz="1200">
                <a:solidFill>
                  <a:srgbClr val="202124"/>
                </a:solidFill>
                <a:highlight>
                  <a:schemeClr val="dk1"/>
                </a:highlight>
                <a:latin typeface="Arial"/>
                <a:ea typeface="Arial"/>
                <a:cs typeface="Arial"/>
                <a:sym typeface="Arial"/>
              </a:rPr>
              <a:t> ile ekibinizle tek bir yerden etkili bir şekilde işbirliği yapabilir ve iletişim kurabilirsiniz. İşi halletmek için uygulamalar arasında geçiş yapmanıza gerek yoktur.</a:t>
            </a:r>
            <a:endParaRPr sz="1200">
              <a:solidFill>
                <a:srgbClr val="202124"/>
              </a:solidFill>
              <a:highlight>
                <a:schemeClr val="dk1"/>
              </a:highlight>
              <a:latin typeface="Arial"/>
              <a:ea typeface="Arial"/>
              <a:cs typeface="Arial"/>
              <a:sym typeface="Arial"/>
            </a:endParaRPr>
          </a:p>
          <a:p>
            <a:pPr indent="0" lvl="0" marL="0" rtl="0" algn="l">
              <a:spcBef>
                <a:spcPts val="1200"/>
              </a:spcBef>
              <a:spcAft>
                <a:spcPts val="0"/>
              </a:spcAft>
              <a:buNone/>
            </a:pPr>
            <a:r>
              <a:rPr b="1" lang="tr" sz="1424">
                <a:solidFill>
                  <a:srgbClr val="3358FE"/>
                </a:solidFill>
                <a:highlight>
                  <a:schemeClr val="dk1"/>
                </a:highlight>
                <a:latin typeface="Arial"/>
                <a:ea typeface="Arial"/>
                <a:cs typeface="Arial"/>
                <a:sym typeface="Arial"/>
              </a:rPr>
              <a:t>Demo</a:t>
            </a:r>
            <a:endParaRPr b="1" sz="1424">
              <a:solidFill>
                <a:srgbClr val="3358FE"/>
              </a:solidFill>
              <a:highlight>
                <a:schemeClr val="dk1"/>
              </a:highlight>
              <a:latin typeface="Arial"/>
              <a:ea typeface="Arial"/>
              <a:cs typeface="Arial"/>
              <a:sym typeface="Arial"/>
            </a:endParaRPr>
          </a:p>
          <a:p>
            <a:pPr indent="0" lvl="0" marL="0" rtl="0" algn="l">
              <a:spcBef>
                <a:spcPts val="1200"/>
              </a:spcBef>
              <a:spcAft>
                <a:spcPts val="0"/>
              </a:spcAft>
              <a:buNone/>
            </a:pPr>
            <a:r>
              <a:rPr lang="tr" sz="1250">
                <a:solidFill>
                  <a:srgbClr val="202124"/>
                </a:solidFill>
                <a:highlight>
                  <a:schemeClr val="dk1"/>
                </a:highlight>
                <a:latin typeface="Arial"/>
                <a:ea typeface="Arial"/>
                <a:cs typeface="Arial"/>
                <a:sym typeface="Arial"/>
              </a:rPr>
              <a:t>Chanty uygulama hakkında her şeyi öğrenmenize yardımcı olacak ücretsiz bir demo sunar. Chanty’yi kullanarak işinizi nasıl daha </a:t>
            </a:r>
            <a:r>
              <a:rPr lang="tr" sz="1200">
                <a:solidFill>
                  <a:srgbClr val="000000"/>
                </a:solidFill>
                <a:highlight>
                  <a:schemeClr val="dk1"/>
                </a:highlight>
                <a:latin typeface="Arial"/>
                <a:ea typeface="Arial"/>
                <a:cs typeface="Arial"/>
                <a:sym typeface="Arial"/>
              </a:rPr>
              <a:t>kâr</a:t>
            </a:r>
            <a:r>
              <a:rPr lang="tr" sz="1250">
                <a:solidFill>
                  <a:srgbClr val="202124"/>
                </a:solidFill>
                <a:highlight>
                  <a:schemeClr val="dk1"/>
                </a:highlight>
                <a:latin typeface="Arial"/>
                <a:ea typeface="Arial"/>
                <a:cs typeface="Arial"/>
                <a:sym typeface="Arial"/>
              </a:rPr>
              <a:t>lı hale getirebileceğinizi anlatır. Demo, ayrıca ekibinizle iletişim kurmanın en iyi yöntemini gösterir. </a:t>
            </a:r>
            <a:endParaRPr sz="1200">
              <a:solidFill>
                <a:srgbClr val="202124"/>
              </a:solidFill>
              <a:highlight>
                <a:schemeClr val="dk1"/>
              </a:highlight>
              <a:latin typeface="Arial"/>
              <a:ea typeface="Arial"/>
              <a:cs typeface="Arial"/>
              <a:sym typeface="Arial"/>
            </a:endParaRPr>
          </a:p>
          <a:p>
            <a:pPr indent="0" lvl="0" marL="0" rtl="0" algn="l">
              <a:spcBef>
                <a:spcPts val="1200"/>
              </a:spcBef>
              <a:spcAft>
                <a:spcPts val="1200"/>
              </a:spcAft>
              <a:buNone/>
            </a:pPr>
            <a:r>
              <a:t/>
            </a:r>
            <a:endParaRPr sz="1200">
              <a:solidFill>
                <a:srgbClr val="737373"/>
              </a:solidFill>
              <a:highlight>
                <a:srgbClr val="FFFFFF"/>
              </a:highlight>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tr">
                <a:solidFill>
                  <a:srgbClr val="3358FE"/>
                </a:solidFill>
              </a:rPr>
              <a:t>Neden Chanty?</a:t>
            </a:r>
            <a:endParaRPr>
              <a:solidFill>
                <a:srgbClr val="3358FE"/>
              </a:solidFill>
            </a:endParaRPr>
          </a:p>
        </p:txBody>
      </p:sp>
      <p:sp>
        <p:nvSpPr>
          <p:cNvPr id="149" name="Google Shape;149;p16"/>
          <p:cNvSpPr txBox="1"/>
          <p:nvPr>
            <p:ph idx="1" type="body"/>
          </p:nvPr>
        </p:nvSpPr>
        <p:spPr>
          <a:xfrm>
            <a:off x="819150" y="1990725"/>
            <a:ext cx="7505700" cy="24480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tr" sz="1200">
                <a:solidFill>
                  <a:srgbClr val="202124"/>
                </a:solidFill>
                <a:highlight>
                  <a:srgbClr val="FFFFFF"/>
                </a:highlight>
                <a:latin typeface="Arial"/>
                <a:ea typeface="Arial"/>
                <a:cs typeface="Arial"/>
                <a:sym typeface="Arial"/>
              </a:rPr>
              <a:t>Özellikle pandemi ile birlikte bütün vatandaşlar evine kapandı ve işler uzaktan yönetilmeye çalışıldı. Bu süreçte e-postalar ve online toplantılar ile bu süreç kolaylaştırıldı. </a:t>
            </a:r>
            <a:r>
              <a:rPr lang="tr" sz="1200">
                <a:solidFill>
                  <a:srgbClr val="202124"/>
                </a:solidFill>
                <a:highlight>
                  <a:schemeClr val="dk1"/>
                </a:highlight>
                <a:latin typeface="Arial"/>
                <a:ea typeface="Arial"/>
                <a:cs typeface="Arial"/>
                <a:sym typeface="Arial"/>
              </a:rPr>
              <a:t>Chanty, diğer uygulamalara nazaran iş hayatını eklentileri ile daha da kolaylaştırır ve makul bir ücreti vardır.</a:t>
            </a:r>
            <a:endParaRPr sz="1200">
              <a:solidFill>
                <a:srgbClr val="202124"/>
              </a:solidFill>
              <a:highlight>
                <a:schemeClr val="dk1"/>
              </a:highlight>
              <a:latin typeface="Arial"/>
              <a:ea typeface="Arial"/>
              <a:cs typeface="Arial"/>
              <a:sym typeface="Arial"/>
            </a:endParaRPr>
          </a:p>
          <a:p>
            <a:pPr indent="0" lvl="0" marL="0" rtl="0" algn="l">
              <a:spcBef>
                <a:spcPts val="1200"/>
              </a:spcBef>
              <a:spcAft>
                <a:spcPts val="0"/>
              </a:spcAft>
              <a:buNone/>
            </a:pPr>
            <a:r>
              <a:rPr lang="tr" sz="1200">
                <a:solidFill>
                  <a:srgbClr val="202124"/>
                </a:solidFill>
                <a:highlight>
                  <a:schemeClr val="dk1"/>
                </a:highlight>
                <a:latin typeface="Arial"/>
                <a:ea typeface="Arial"/>
                <a:cs typeface="Arial"/>
                <a:sym typeface="Arial"/>
              </a:rPr>
              <a:t>Ücret ödemeden üye olabilirsiniz fakat kullandığınız eklentiler daha sınırlıdır. İşletme hesabı bir üyeliğin ise aylık 4$ gibi makul bir ücreti vardır. Bu üyelikte, üye başına 20GB’a kadar depolama alanı, sınırsız ekran paylaşımı, topluluk desteği, sınırsız entegrasyonlar gibi eklentiler kullanılabilir.</a:t>
            </a:r>
            <a:endParaRPr sz="1200">
              <a:solidFill>
                <a:srgbClr val="202124"/>
              </a:solidFill>
              <a:highlight>
                <a:schemeClr val="dk1"/>
              </a:highlight>
              <a:latin typeface="Arial"/>
              <a:ea typeface="Arial"/>
              <a:cs typeface="Arial"/>
              <a:sym typeface="Arial"/>
            </a:endParaRPr>
          </a:p>
          <a:p>
            <a:pPr indent="0" lvl="0" marL="0" rtl="0" algn="l">
              <a:spcBef>
                <a:spcPts val="1200"/>
              </a:spcBef>
              <a:spcAft>
                <a:spcPts val="0"/>
              </a:spcAft>
              <a:buNone/>
            </a:pPr>
            <a:r>
              <a:t/>
            </a:r>
            <a:endParaRPr sz="1200">
              <a:solidFill>
                <a:srgbClr val="202124"/>
              </a:solidFill>
              <a:highlight>
                <a:schemeClr val="dk1"/>
              </a:highlight>
              <a:latin typeface="Arial"/>
              <a:ea typeface="Arial"/>
              <a:cs typeface="Arial"/>
              <a:sym typeface="Arial"/>
            </a:endParaRPr>
          </a:p>
          <a:p>
            <a:pPr indent="0" lvl="0" marL="0" rtl="0" algn="l">
              <a:spcBef>
                <a:spcPts val="1200"/>
              </a:spcBef>
              <a:spcAft>
                <a:spcPts val="0"/>
              </a:spcAft>
              <a:buNone/>
            </a:pPr>
            <a:r>
              <a:t/>
            </a:r>
            <a:endParaRPr sz="1200">
              <a:solidFill>
                <a:srgbClr val="202124"/>
              </a:solidFill>
              <a:highlight>
                <a:schemeClr val="dk1"/>
              </a:highlight>
              <a:latin typeface="Arial"/>
              <a:ea typeface="Arial"/>
              <a:cs typeface="Arial"/>
              <a:sym typeface="Arial"/>
            </a:endParaRPr>
          </a:p>
          <a:p>
            <a:pPr indent="0" lvl="0" marL="0" rtl="0" algn="l">
              <a:lnSpc>
                <a:spcPct val="164659"/>
              </a:lnSpc>
              <a:spcBef>
                <a:spcPts val="1200"/>
              </a:spcBef>
              <a:spcAft>
                <a:spcPts val="1100"/>
              </a:spcAft>
              <a:buNone/>
            </a:pPr>
            <a:r>
              <a:t/>
            </a:r>
            <a:endParaRPr>
              <a:solidFill>
                <a:srgbClr val="202124"/>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17"/>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tr">
                <a:solidFill>
                  <a:srgbClr val="3358FE"/>
                </a:solidFill>
              </a:rPr>
              <a:t>İşbirliği İçin Kullanım Kolaylığı</a:t>
            </a:r>
            <a:endParaRPr>
              <a:solidFill>
                <a:srgbClr val="3358FE"/>
              </a:solidFill>
            </a:endParaRPr>
          </a:p>
        </p:txBody>
      </p:sp>
      <p:sp>
        <p:nvSpPr>
          <p:cNvPr id="155" name="Google Shape;155;p17"/>
          <p:cNvSpPr txBox="1"/>
          <p:nvPr>
            <p:ph idx="1" type="body"/>
          </p:nvPr>
        </p:nvSpPr>
        <p:spPr>
          <a:xfrm>
            <a:off x="819150" y="1800200"/>
            <a:ext cx="5223000" cy="2638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tr" sz="1200">
                <a:solidFill>
                  <a:srgbClr val="202124"/>
                </a:solidFill>
                <a:highlight>
                  <a:srgbClr val="FFFFFF"/>
                </a:highlight>
                <a:latin typeface="Arial"/>
                <a:ea typeface="Arial"/>
                <a:cs typeface="Arial"/>
                <a:sym typeface="Arial"/>
              </a:rPr>
              <a:t>Chanty’yi kullanmak için bir BT derecesi gerektirmez, ancak kullanımı çok basit bir uygulamadır. Bu uygulamayı çalıştırmak için yalnızca bir e-posta kimliğine ve bir ekip adına ihtiyacınız var.</a:t>
            </a:r>
            <a:endParaRPr sz="1200">
              <a:solidFill>
                <a:srgbClr val="202124"/>
              </a:solidFill>
              <a:highlight>
                <a:srgbClr val="FFFFFF"/>
              </a:highlight>
              <a:latin typeface="Arial"/>
              <a:ea typeface="Arial"/>
              <a:cs typeface="Arial"/>
              <a:sym typeface="Arial"/>
            </a:endParaRPr>
          </a:p>
          <a:p>
            <a:pPr indent="0" lvl="0" marL="0" rtl="0" algn="l">
              <a:spcBef>
                <a:spcPts val="1200"/>
              </a:spcBef>
              <a:spcAft>
                <a:spcPts val="1200"/>
              </a:spcAft>
              <a:buNone/>
            </a:pPr>
            <a:r>
              <a:rPr lang="tr" sz="1200">
                <a:solidFill>
                  <a:srgbClr val="202124"/>
                </a:solidFill>
                <a:highlight>
                  <a:srgbClr val="FFFFFF"/>
                </a:highlight>
                <a:latin typeface="Arial"/>
                <a:ea typeface="Arial"/>
                <a:cs typeface="Arial"/>
                <a:sym typeface="Arial"/>
              </a:rPr>
              <a:t>Chanty kullanıcı dostudur, bu nedenle çoğu şirket tarafından GIF'ler ve videolar dahil olmak üzere etkileşim kurmak, bilgi ve içerik paylaşmak için kullanılmıştır. Bu uygulamanın ekip defteri, tüm konuşmalarınızı, sabitlenmiş mesajlarınızı ve diğer içeriği diğer uygulamalarda olduğu gibi aynı kolay şekilde kaydeder.</a:t>
            </a:r>
            <a:endParaRPr>
              <a:solidFill>
                <a:srgbClr val="202124"/>
              </a:solidFill>
            </a:endParaRPr>
          </a:p>
        </p:txBody>
      </p:sp>
      <p:pic>
        <p:nvPicPr>
          <p:cNvPr id="156" name="Google Shape;156;p17"/>
          <p:cNvPicPr preferRelativeResize="0"/>
          <p:nvPr/>
        </p:nvPicPr>
        <p:blipFill>
          <a:blip r:embed="rId3">
            <a:alphaModFix/>
          </a:blip>
          <a:stretch>
            <a:fillRect/>
          </a:stretch>
        </p:blipFill>
        <p:spPr>
          <a:xfrm>
            <a:off x="6224638" y="1698450"/>
            <a:ext cx="2290461" cy="26385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8"/>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tr">
                <a:solidFill>
                  <a:srgbClr val="3358FE"/>
                </a:solidFill>
              </a:rPr>
              <a:t>Özellikleri</a:t>
            </a:r>
            <a:endParaRPr>
              <a:solidFill>
                <a:srgbClr val="3358FE"/>
              </a:solidFill>
            </a:endParaRPr>
          </a:p>
        </p:txBody>
      </p:sp>
      <p:sp>
        <p:nvSpPr>
          <p:cNvPr id="162" name="Google Shape;162;p18"/>
          <p:cNvSpPr txBox="1"/>
          <p:nvPr>
            <p:ph idx="1" type="body"/>
          </p:nvPr>
        </p:nvSpPr>
        <p:spPr>
          <a:xfrm>
            <a:off x="783775" y="1636975"/>
            <a:ext cx="7505700" cy="29475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rgbClr val="202124"/>
              </a:buClr>
              <a:buSzPts val="1200"/>
              <a:buFont typeface="Arial"/>
              <a:buAutoNum type="arabicPeriod"/>
            </a:pPr>
            <a:r>
              <a:rPr lang="tr" sz="1200">
                <a:solidFill>
                  <a:srgbClr val="202124"/>
                </a:solidFill>
                <a:highlight>
                  <a:srgbClr val="FFFFFF"/>
                </a:highlight>
                <a:latin typeface="Arial"/>
                <a:ea typeface="Arial"/>
                <a:cs typeface="Arial"/>
                <a:sym typeface="Arial"/>
              </a:rPr>
              <a:t>Bahsi geçen üyeleri vurgulayabilirsiniz. (@nickname)</a:t>
            </a:r>
            <a:endParaRPr sz="1200">
              <a:solidFill>
                <a:srgbClr val="202124"/>
              </a:solidFill>
              <a:highlight>
                <a:srgbClr val="FFFFFF"/>
              </a:highlight>
              <a:latin typeface="Arial"/>
              <a:ea typeface="Arial"/>
              <a:cs typeface="Arial"/>
              <a:sym typeface="Arial"/>
            </a:endParaRPr>
          </a:p>
          <a:p>
            <a:pPr indent="-304800" lvl="0" marL="457200" rtl="0" algn="l">
              <a:spcBef>
                <a:spcPts val="0"/>
              </a:spcBef>
              <a:spcAft>
                <a:spcPts val="0"/>
              </a:spcAft>
              <a:buClr>
                <a:srgbClr val="202124"/>
              </a:buClr>
              <a:buSzPts val="1200"/>
              <a:buFont typeface="Arial"/>
              <a:buAutoNum type="arabicPeriod"/>
            </a:pPr>
            <a:r>
              <a:rPr lang="tr" sz="1200">
                <a:solidFill>
                  <a:srgbClr val="202124"/>
                </a:solidFill>
                <a:highlight>
                  <a:srgbClr val="FFFFFF"/>
                </a:highlight>
                <a:latin typeface="Arial"/>
                <a:ea typeface="Arial"/>
                <a:cs typeface="Arial"/>
                <a:sym typeface="Arial"/>
              </a:rPr>
              <a:t>Önemli bilgileri takip etmek için mesajları sabitleyebilirsiniz.</a:t>
            </a:r>
            <a:endParaRPr sz="1200">
              <a:solidFill>
                <a:srgbClr val="202124"/>
              </a:solidFill>
              <a:highlight>
                <a:srgbClr val="FFFFFF"/>
              </a:highlight>
              <a:latin typeface="Arial"/>
              <a:ea typeface="Arial"/>
              <a:cs typeface="Arial"/>
              <a:sym typeface="Arial"/>
            </a:endParaRPr>
          </a:p>
          <a:p>
            <a:pPr indent="-304800" lvl="0" marL="457200" rtl="0" algn="l">
              <a:spcBef>
                <a:spcPts val="0"/>
              </a:spcBef>
              <a:spcAft>
                <a:spcPts val="0"/>
              </a:spcAft>
              <a:buClr>
                <a:srgbClr val="202124"/>
              </a:buClr>
              <a:buSzPts val="1200"/>
              <a:buFont typeface="Arial"/>
              <a:buAutoNum type="arabicPeriod"/>
            </a:pPr>
            <a:r>
              <a:rPr lang="tr" sz="1200">
                <a:solidFill>
                  <a:srgbClr val="202124"/>
                </a:solidFill>
                <a:highlight>
                  <a:srgbClr val="FFFFFF"/>
                </a:highlight>
                <a:latin typeface="Arial"/>
                <a:ea typeface="Arial"/>
                <a:cs typeface="Arial"/>
                <a:sym typeface="Arial"/>
              </a:rPr>
              <a:t>Kod parçacıklarını paylaşabilirsiniz.</a:t>
            </a:r>
            <a:endParaRPr sz="1200">
              <a:solidFill>
                <a:srgbClr val="202124"/>
              </a:solidFill>
              <a:highlight>
                <a:srgbClr val="FFFFFF"/>
              </a:highlight>
              <a:latin typeface="Arial"/>
              <a:ea typeface="Arial"/>
              <a:cs typeface="Arial"/>
              <a:sym typeface="Arial"/>
            </a:endParaRPr>
          </a:p>
          <a:p>
            <a:pPr indent="-304800" lvl="0" marL="457200" rtl="0" algn="l">
              <a:spcBef>
                <a:spcPts val="0"/>
              </a:spcBef>
              <a:spcAft>
                <a:spcPts val="0"/>
              </a:spcAft>
              <a:buClr>
                <a:srgbClr val="202124"/>
              </a:buClr>
              <a:buSzPts val="1200"/>
              <a:buFont typeface="Arial"/>
              <a:buAutoNum type="arabicPeriod"/>
            </a:pPr>
            <a:r>
              <a:rPr lang="tr" sz="1200">
                <a:solidFill>
                  <a:srgbClr val="202124"/>
                </a:solidFill>
                <a:highlight>
                  <a:srgbClr val="FFFFFF"/>
                </a:highlight>
                <a:latin typeface="Arial"/>
                <a:ea typeface="Arial"/>
                <a:cs typeface="Arial"/>
                <a:sym typeface="Arial"/>
              </a:rPr>
              <a:t>Son teslim tarihlerine göre çalışan ekiplere yardımcı olmak için projeler oluşturup ve yürütebilirsiniz.</a:t>
            </a:r>
            <a:endParaRPr sz="1200">
              <a:solidFill>
                <a:srgbClr val="202124"/>
              </a:solidFill>
              <a:highlight>
                <a:srgbClr val="FFFFFF"/>
              </a:highlight>
              <a:latin typeface="Arial"/>
              <a:ea typeface="Arial"/>
              <a:cs typeface="Arial"/>
              <a:sym typeface="Arial"/>
            </a:endParaRPr>
          </a:p>
          <a:p>
            <a:pPr indent="-304800" lvl="0" marL="457200" rtl="0" algn="l">
              <a:spcBef>
                <a:spcPts val="0"/>
              </a:spcBef>
              <a:spcAft>
                <a:spcPts val="0"/>
              </a:spcAft>
              <a:buClr>
                <a:srgbClr val="202124"/>
              </a:buClr>
              <a:buSzPts val="1200"/>
              <a:buFont typeface="Arial"/>
              <a:buAutoNum type="arabicPeriod"/>
            </a:pPr>
            <a:r>
              <a:rPr lang="tr" sz="1200">
                <a:solidFill>
                  <a:srgbClr val="202124"/>
                </a:solidFill>
                <a:highlight>
                  <a:srgbClr val="FFFFFF"/>
                </a:highlight>
                <a:latin typeface="Arial"/>
                <a:ea typeface="Arial"/>
                <a:cs typeface="Arial"/>
                <a:sym typeface="Arial"/>
              </a:rPr>
              <a:t>Üçüncü taraf yazılımların ve entegrasyonların tam kullanımını sağlar.</a:t>
            </a:r>
            <a:endParaRPr sz="1200">
              <a:solidFill>
                <a:srgbClr val="202124"/>
              </a:solidFill>
              <a:highlight>
                <a:srgbClr val="FFFFFF"/>
              </a:highlight>
              <a:latin typeface="Arial"/>
              <a:ea typeface="Arial"/>
              <a:cs typeface="Arial"/>
              <a:sym typeface="Arial"/>
            </a:endParaRPr>
          </a:p>
          <a:p>
            <a:pPr indent="-304800" lvl="0" marL="457200" rtl="0" algn="l">
              <a:spcBef>
                <a:spcPts val="0"/>
              </a:spcBef>
              <a:spcAft>
                <a:spcPts val="0"/>
              </a:spcAft>
              <a:buClr>
                <a:srgbClr val="202124"/>
              </a:buClr>
              <a:buSzPts val="1200"/>
              <a:buFont typeface="Arial"/>
              <a:buAutoNum type="arabicPeriod"/>
            </a:pPr>
            <a:r>
              <a:rPr lang="tr" sz="1200">
                <a:solidFill>
                  <a:srgbClr val="202124"/>
                </a:solidFill>
                <a:highlight>
                  <a:srgbClr val="FFFFFF"/>
                </a:highlight>
                <a:latin typeface="Arial"/>
                <a:ea typeface="Arial"/>
                <a:cs typeface="Arial"/>
                <a:sym typeface="Arial"/>
              </a:rPr>
              <a:t>Görevler oluşturup ve yönetebilirsiniz.</a:t>
            </a:r>
            <a:endParaRPr sz="1200">
              <a:solidFill>
                <a:srgbClr val="202124"/>
              </a:solidFill>
              <a:highlight>
                <a:srgbClr val="FFFFFF"/>
              </a:highlight>
              <a:latin typeface="Arial"/>
              <a:ea typeface="Arial"/>
              <a:cs typeface="Arial"/>
              <a:sym typeface="Arial"/>
            </a:endParaRPr>
          </a:p>
          <a:p>
            <a:pPr indent="-304800" lvl="0" marL="457200" rtl="0" algn="l">
              <a:spcBef>
                <a:spcPts val="0"/>
              </a:spcBef>
              <a:spcAft>
                <a:spcPts val="0"/>
              </a:spcAft>
              <a:buClr>
                <a:srgbClr val="202124"/>
              </a:buClr>
              <a:buSzPts val="1200"/>
              <a:buFont typeface="Arial"/>
              <a:buAutoNum type="arabicPeriod"/>
            </a:pPr>
            <a:r>
              <a:rPr lang="tr" sz="1200">
                <a:solidFill>
                  <a:srgbClr val="202124"/>
                </a:solidFill>
                <a:highlight>
                  <a:srgbClr val="FFFFFF"/>
                </a:highlight>
                <a:latin typeface="Arial"/>
                <a:ea typeface="Arial"/>
                <a:cs typeface="Arial"/>
                <a:sym typeface="Arial"/>
              </a:rPr>
              <a:t>Bildirimler ve acil uyarılar koyabilirsiniz.</a:t>
            </a:r>
            <a:endParaRPr sz="1200">
              <a:solidFill>
                <a:srgbClr val="202124"/>
              </a:solidFill>
              <a:highlight>
                <a:srgbClr val="FFFFFF"/>
              </a:highlight>
              <a:latin typeface="Arial"/>
              <a:ea typeface="Arial"/>
              <a:cs typeface="Arial"/>
              <a:sym typeface="Arial"/>
            </a:endParaRPr>
          </a:p>
          <a:p>
            <a:pPr indent="-304800" lvl="0" marL="457200" rtl="0" algn="l">
              <a:spcBef>
                <a:spcPts val="0"/>
              </a:spcBef>
              <a:spcAft>
                <a:spcPts val="0"/>
              </a:spcAft>
              <a:buClr>
                <a:srgbClr val="202124"/>
              </a:buClr>
              <a:buSzPts val="1200"/>
              <a:buFont typeface="Arial"/>
              <a:buAutoNum type="arabicPeriod"/>
            </a:pPr>
            <a:r>
              <a:rPr lang="tr" sz="1200">
                <a:solidFill>
                  <a:srgbClr val="202124"/>
                </a:solidFill>
                <a:highlight>
                  <a:srgbClr val="FFFFFF"/>
                </a:highlight>
                <a:latin typeface="Arial"/>
                <a:ea typeface="Arial"/>
                <a:cs typeface="Arial"/>
                <a:sym typeface="Arial"/>
              </a:rPr>
              <a:t>Rolleri veya ayrıcalıkları ayarlayıp ve kontrol edebilirsiniz.</a:t>
            </a:r>
            <a:endParaRPr sz="1200">
              <a:solidFill>
                <a:srgbClr val="202124"/>
              </a:solidFill>
              <a:highlight>
                <a:srgbClr val="FFFFFF"/>
              </a:highlight>
              <a:latin typeface="Arial"/>
              <a:ea typeface="Arial"/>
              <a:cs typeface="Arial"/>
              <a:sym typeface="Arial"/>
            </a:endParaRPr>
          </a:p>
          <a:p>
            <a:pPr indent="-304800" lvl="0" marL="457200" rtl="0" algn="l">
              <a:spcBef>
                <a:spcPts val="0"/>
              </a:spcBef>
              <a:spcAft>
                <a:spcPts val="0"/>
              </a:spcAft>
              <a:buClr>
                <a:srgbClr val="202124"/>
              </a:buClr>
              <a:buSzPts val="1200"/>
              <a:buFont typeface="Arial"/>
              <a:buAutoNum type="arabicPeriod"/>
            </a:pPr>
            <a:r>
              <a:rPr lang="tr" sz="1200">
                <a:solidFill>
                  <a:srgbClr val="202124"/>
                </a:solidFill>
                <a:highlight>
                  <a:srgbClr val="FFFFFF"/>
                </a:highlight>
                <a:latin typeface="Arial"/>
                <a:ea typeface="Arial"/>
                <a:cs typeface="Arial"/>
                <a:sym typeface="Arial"/>
              </a:rPr>
              <a:t>7/24 müşteri desteği sunmaktadır.</a:t>
            </a:r>
            <a:endParaRPr sz="1200">
              <a:solidFill>
                <a:srgbClr val="202124"/>
              </a:solidFill>
              <a:highlight>
                <a:srgbClr val="FFFFFF"/>
              </a:highlight>
              <a:latin typeface="Arial"/>
              <a:ea typeface="Arial"/>
              <a:cs typeface="Arial"/>
              <a:sym typeface="Arial"/>
            </a:endParaRPr>
          </a:p>
          <a:p>
            <a:pPr indent="0" lvl="0" marL="0" rtl="0" algn="l">
              <a:lnSpc>
                <a:spcPct val="164659"/>
              </a:lnSpc>
              <a:spcBef>
                <a:spcPts val="2200"/>
              </a:spcBef>
              <a:spcAft>
                <a:spcPts val="0"/>
              </a:spcAft>
              <a:buNone/>
            </a:pPr>
            <a:r>
              <a:rPr lang="tr" sz="1200">
                <a:solidFill>
                  <a:srgbClr val="202124"/>
                </a:solidFill>
                <a:highlight>
                  <a:srgbClr val="FFFFFF"/>
                </a:highlight>
                <a:latin typeface="Arial"/>
                <a:ea typeface="Arial"/>
                <a:cs typeface="Arial"/>
                <a:sym typeface="Arial"/>
              </a:rPr>
              <a:t>Ayrıca, ihtiyacınız olduğunda tekrar bulabilmeniz için mesajlarınızın ve içeriğinizin geçmişini de sağlar, yani geçmişinizi kolayca aramanıza ve erişmenize olanak tanır. Tek tıkla mesaj bırakma seçeneğine sahip olabilirsiniz.</a:t>
            </a:r>
            <a:endParaRPr sz="1200">
              <a:solidFill>
                <a:srgbClr val="202124"/>
              </a:solidFill>
              <a:highlight>
                <a:srgbClr val="FFFFFF"/>
              </a:highlight>
              <a:latin typeface="Arial"/>
              <a:ea typeface="Arial"/>
              <a:cs typeface="Arial"/>
              <a:sym typeface="Arial"/>
            </a:endParaRPr>
          </a:p>
          <a:p>
            <a:pPr indent="0" lvl="0" marL="0" rtl="0" algn="l">
              <a:spcBef>
                <a:spcPts val="1100"/>
              </a:spcBef>
              <a:spcAft>
                <a:spcPts val="1200"/>
              </a:spcAft>
              <a:buNone/>
            </a:pPr>
            <a:r>
              <a:t/>
            </a:r>
            <a:endParaRPr sz="1200">
              <a:solidFill>
                <a:srgbClr val="202124"/>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9"/>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tr">
                <a:solidFill>
                  <a:srgbClr val="3358FE"/>
                </a:solidFill>
              </a:rPr>
              <a:t>Sesli Ve Görüntülü Arama</a:t>
            </a:r>
            <a:endParaRPr>
              <a:solidFill>
                <a:srgbClr val="3358FE"/>
              </a:solidFill>
            </a:endParaRPr>
          </a:p>
        </p:txBody>
      </p:sp>
      <p:pic>
        <p:nvPicPr>
          <p:cNvPr id="168" name="Google Shape;168;p19"/>
          <p:cNvPicPr preferRelativeResize="0"/>
          <p:nvPr/>
        </p:nvPicPr>
        <p:blipFill rotWithShape="1">
          <a:blip r:embed="rId3">
            <a:alphaModFix/>
          </a:blip>
          <a:srcRect b="0" l="0" r="33302" t="0"/>
          <a:stretch/>
        </p:blipFill>
        <p:spPr>
          <a:xfrm>
            <a:off x="1037146" y="1843175"/>
            <a:ext cx="895750" cy="1028700"/>
          </a:xfrm>
          <a:prstGeom prst="rect">
            <a:avLst/>
          </a:prstGeom>
          <a:noFill/>
          <a:ln>
            <a:noFill/>
          </a:ln>
        </p:spPr>
      </p:pic>
      <p:pic>
        <p:nvPicPr>
          <p:cNvPr id="169" name="Google Shape;169;p19"/>
          <p:cNvPicPr preferRelativeResize="0"/>
          <p:nvPr/>
        </p:nvPicPr>
        <p:blipFill rotWithShape="1">
          <a:blip r:embed="rId4">
            <a:alphaModFix/>
          </a:blip>
          <a:srcRect b="0" l="0" r="41117" t="0"/>
          <a:stretch/>
        </p:blipFill>
        <p:spPr>
          <a:xfrm>
            <a:off x="4156575" y="1914625"/>
            <a:ext cx="830850" cy="885825"/>
          </a:xfrm>
          <a:prstGeom prst="rect">
            <a:avLst/>
          </a:prstGeom>
          <a:noFill/>
          <a:ln>
            <a:noFill/>
          </a:ln>
        </p:spPr>
      </p:pic>
      <p:pic>
        <p:nvPicPr>
          <p:cNvPr id="170" name="Google Shape;170;p19"/>
          <p:cNvPicPr preferRelativeResize="0"/>
          <p:nvPr/>
        </p:nvPicPr>
        <p:blipFill rotWithShape="1">
          <a:blip r:embed="rId5">
            <a:alphaModFix/>
          </a:blip>
          <a:srcRect b="0" l="6206" r="18560" t="0"/>
          <a:stretch/>
        </p:blipFill>
        <p:spPr>
          <a:xfrm>
            <a:off x="6770750" y="1914613"/>
            <a:ext cx="895750" cy="933450"/>
          </a:xfrm>
          <a:prstGeom prst="rect">
            <a:avLst/>
          </a:prstGeom>
          <a:noFill/>
          <a:ln>
            <a:noFill/>
          </a:ln>
        </p:spPr>
      </p:pic>
      <p:sp>
        <p:nvSpPr>
          <p:cNvPr id="171" name="Google Shape;171;p19"/>
          <p:cNvSpPr txBox="1"/>
          <p:nvPr/>
        </p:nvSpPr>
        <p:spPr>
          <a:xfrm>
            <a:off x="529075" y="2914850"/>
            <a:ext cx="19119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tr">
                <a:solidFill>
                  <a:srgbClr val="4A86E8"/>
                </a:solidFill>
                <a:latin typeface="Calibri"/>
                <a:ea typeface="Calibri"/>
                <a:cs typeface="Calibri"/>
                <a:sym typeface="Calibri"/>
              </a:rPr>
              <a:t>HER YERDE İSTEDİĞİN CİHAZLA KATIL</a:t>
            </a:r>
            <a:endParaRPr>
              <a:solidFill>
                <a:srgbClr val="4A86E8"/>
              </a:solidFill>
              <a:latin typeface="Calibri"/>
              <a:ea typeface="Calibri"/>
              <a:cs typeface="Calibri"/>
              <a:sym typeface="Calibri"/>
            </a:endParaRPr>
          </a:p>
        </p:txBody>
      </p:sp>
      <p:sp>
        <p:nvSpPr>
          <p:cNvPr id="172" name="Google Shape;172;p19"/>
          <p:cNvSpPr txBox="1"/>
          <p:nvPr/>
        </p:nvSpPr>
        <p:spPr>
          <a:xfrm>
            <a:off x="629675" y="3530475"/>
            <a:ext cx="1605900" cy="1262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tr">
                <a:latin typeface="Calibri"/>
                <a:ea typeface="Calibri"/>
                <a:cs typeface="Calibri"/>
                <a:sym typeface="Calibri"/>
              </a:rPr>
              <a:t>Chanty ile herhangi bir yerden arama yapabilir veya  bir aramaya katılabilirsiniz.</a:t>
            </a:r>
            <a:endParaRPr>
              <a:latin typeface="Calibri"/>
              <a:ea typeface="Calibri"/>
              <a:cs typeface="Calibri"/>
              <a:sym typeface="Calibri"/>
            </a:endParaRPr>
          </a:p>
        </p:txBody>
      </p:sp>
      <p:sp>
        <p:nvSpPr>
          <p:cNvPr id="173" name="Google Shape;173;p19"/>
          <p:cNvSpPr txBox="1"/>
          <p:nvPr/>
        </p:nvSpPr>
        <p:spPr>
          <a:xfrm>
            <a:off x="3963600" y="2914875"/>
            <a:ext cx="12168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tr">
                <a:solidFill>
                  <a:srgbClr val="4A86E8"/>
                </a:solidFill>
                <a:latin typeface="Calibri"/>
                <a:ea typeface="Calibri"/>
                <a:cs typeface="Calibri"/>
                <a:sym typeface="Calibri"/>
              </a:rPr>
              <a:t>SUN VE KONUŞ</a:t>
            </a:r>
            <a:endParaRPr>
              <a:solidFill>
                <a:srgbClr val="4A86E8"/>
              </a:solidFill>
              <a:latin typeface="Calibri"/>
              <a:ea typeface="Calibri"/>
              <a:cs typeface="Calibri"/>
              <a:sym typeface="Calibri"/>
            </a:endParaRPr>
          </a:p>
        </p:txBody>
      </p:sp>
      <p:sp>
        <p:nvSpPr>
          <p:cNvPr id="174" name="Google Shape;174;p19"/>
          <p:cNvSpPr txBox="1"/>
          <p:nvPr/>
        </p:nvSpPr>
        <p:spPr>
          <a:xfrm>
            <a:off x="3253050" y="3500600"/>
            <a:ext cx="26379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tr">
                <a:latin typeface="Calibri"/>
                <a:ea typeface="Calibri"/>
                <a:cs typeface="Calibri"/>
                <a:sym typeface="Calibri"/>
              </a:rPr>
              <a:t>Bir konferanstayken ekranınızı paylaşabilir veya başka birinin kendi ekranını paylaşmasına izin verebilirsiniz.</a:t>
            </a:r>
            <a:endParaRPr>
              <a:latin typeface="Calibri"/>
              <a:ea typeface="Calibri"/>
              <a:cs typeface="Calibri"/>
              <a:sym typeface="Calibri"/>
            </a:endParaRPr>
          </a:p>
        </p:txBody>
      </p:sp>
      <p:sp>
        <p:nvSpPr>
          <p:cNvPr id="175" name="Google Shape;175;p19"/>
          <p:cNvSpPr txBox="1"/>
          <p:nvPr/>
        </p:nvSpPr>
        <p:spPr>
          <a:xfrm>
            <a:off x="6526325" y="3022575"/>
            <a:ext cx="1411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tr">
                <a:solidFill>
                  <a:srgbClr val="4A86E8"/>
                </a:solidFill>
                <a:latin typeface="Calibri"/>
                <a:ea typeface="Calibri"/>
                <a:cs typeface="Calibri"/>
                <a:sym typeface="Calibri"/>
              </a:rPr>
              <a:t>4K VİDEO VE SES</a:t>
            </a:r>
            <a:endParaRPr>
              <a:solidFill>
                <a:srgbClr val="4A86E8"/>
              </a:solidFill>
              <a:latin typeface="Calibri"/>
              <a:ea typeface="Calibri"/>
              <a:cs typeface="Calibri"/>
              <a:sym typeface="Calibri"/>
            </a:endParaRPr>
          </a:p>
        </p:txBody>
      </p:sp>
      <p:sp>
        <p:nvSpPr>
          <p:cNvPr id="176" name="Google Shape;176;p19"/>
          <p:cNvSpPr txBox="1"/>
          <p:nvPr/>
        </p:nvSpPr>
        <p:spPr>
          <a:xfrm rot="450">
            <a:off x="6211877" y="3500753"/>
            <a:ext cx="2292300" cy="1262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tr">
                <a:latin typeface="Calibri"/>
                <a:ea typeface="Calibri"/>
                <a:cs typeface="Calibri"/>
                <a:sym typeface="Calibri"/>
              </a:rPr>
              <a:t>1000’e video katılımcısı ve ekrandaki 49 video desteği ile toplantılarınızı daha kaliteli geçirmeye destek verir.</a:t>
            </a:r>
            <a:endParaRPr>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0"/>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tr">
                <a:solidFill>
                  <a:srgbClr val="3358FE"/>
                </a:solidFill>
              </a:rPr>
              <a:t>Görevler</a:t>
            </a:r>
            <a:endParaRPr>
              <a:solidFill>
                <a:srgbClr val="3358FE"/>
              </a:solidFill>
            </a:endParaRPr>
          </a:p>
        </p:txBody>
      </p:sp>
      <p:pic>
        <p:nvPicPr>
          <p:cNvPr id="182" name="Google Shape;182;p20"/>
          <p:cNvPicPr preferRelativeResize="0"/>
          <p:nvPr/>
        </p:nvPicPr>
        <p:blipFill rotWithShape="1">
          <a:blip r:embed="rId3">
            <a:alphaModFix/>
          </a:blip>
          <a:srcRect b="13147" l="10142" r="23610" t="11381"/>
          <a:stretch/>
        </p:blipFill>
        <p:spPr>
          <a:xfrm>
            <a:off x="1047100" y="1861250"/>
            <a:ext cx="776150" cy="797900"/>
          </a:xfrm>
          <a:prstGeom prst="rect">
            <a:avLst/>
          </a:prstGeom>
          <a:noFill/>
          <a:ln>
            <a:noFill/>
          </a:ln>
        </p:spPr>
      </p:pic>
      <p:pic>
        <p:nvPicPr>
          <p:cNvPr id="183" name="Google Shape;183;p20"/>
          <p:cNvPicPr preferRelativeResize="0"/>
          <p:nvPr/>
        </p:nvPicPr>
        <p:blipFill rotWithShape="1">
          <a:blip r:embed="rId4">
            <a:alphaModFix/>
          </a:blip>
          <a:srcRect b="0" l="0" r="13314" t="0"/>
          <a:stretch/>
        </p:blipFill>
        <p:spPr>
          <a:xfrm>
            <a:off x="4086824" y="1855388"/>
            <a:ext cx="776162" cy="809625"/>
          </a:xfrm>
          <a:prstGeom prst="rect">
            <a:avLst/>
          </a:prstGeom>
          <a:noFill/>
          <a:ln>
            <a:noFill/>
          </a:ln>
        </p:spPr>
      </p:pic>
      <p:pic>
        <p:nvPicPr>
          <p:cNvPr id="184" name="Google Shape;184;p20"/>
          <p:cNvPicPr preferRelativeResize="0"/>
          <p:nvPr/>
        </p:nvPicPr>
        <p:blipFill rotWithShape="1">
          <a:blip r:embed="rId5">
            <a:alphaModFix/>
          </a:blip>
          <a:srcRect b="0" l="0" r="24602" t="-8778"/>
          <a:stretch/>
        </p:blipFill>
        <p:spPr>
          <a:xfrm>
            <a:off x="7077025" y="1907925"/>
            <a:ext cx="746875" cy="704550"/>
          </a:xfrm>
          <a:prstGeom prst="rect">
            <a:avLst/>
          </a:prstGeom>
          <a:noFill/>
          <a:ln>
            <a:noFill/>
          </a:ln>
        </p:spPr>
      </p:pic>
      <p:sp>
        <p:nvSpPr>
          <p:cNvPr id="185" name="Google Shape;185;p20"/>
          <p:cNvSpPr txBox="1"/>
          <p:nvPr/>
        </p:nvSpPr>
        <p:spPr>
          <a:xfrm>
            <a:off x="742875" y="2741250"/>
            <a:ext cx="13161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tr">
                <a:solidFill>
                  <a:srgbClr val="4A86E8"/>
                </a:solidFill>
                <a:latin typeface="Calibri"/>
                <a:ea typeface="Calibri"/>
                <a:cs typeface="Calibri"/>
                <a:sym typeface="Calibri"/>
              </a:rPr>
              <a:t>KANBAN GÖRÜNÜMÜ</a:t>
            </a:r>
            <a:endParaRPr>
              <a:solidFill>
                <a:srgbClr val="4A86E8"/>
              </a:solidFill>
              <a:latin typeface="Calibri"/>
              <a:ea typeface="Calibri"/>
              <a:cs typeface="Calibri"/>
              <a:sym typeface="Calibri"/>
            </a:endParaRPr>
          </a:p>
        </p:txBody>
      </p:sp>
      <p:sp>
        <p:nvSpPr>
          <p:cNvPr id="186" name="Google Shape;186;p20"/>
          <p:cNvSpPr txBox="1"/>
          <p:nvPr/>
        </p:nvSpPr>
        <p:spPr>
          <a:xfrm>
            <a:off x="3971350" y="2726925"/>
            <a:ext cx="10071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tr">
                <a:solidFill>
                  <a:srgbClr val="4A86E8"/>
                </a:solidFill>
                <a:latin typeface="Calibri"/>
                <a:ea typeface="Calibri"/>
                <a:cs typeface="Calibri"/>
                <a:sym typeface="Calibri"/>
              </a:rPr>
              <a:t>GÖREVLERİ TARTIŞIN</a:t>
            </a:r>
            <a:endParaRPr>
              <a:solidFill>
                <a:srgbClr val="4A86E8"/>
              </a:solidFill>
              <a:latin typeface="Calibri"/>
              <a:ea typeface="Calibri"/>
              <a:cs typeface="Calibri"/>
              <a:sym typeface="Calibri"/>
            </a:endParaRPr>
          </a:p>
        </p:txBody>
      </p:sp>
      <p:sp>
        <p:nvSpPr>
          <p:cNvPr id="187" name="Google Shape;187;p20"/>
          <p:cNvSpPr txBox="1"/>
          <p:nvPr/>
        </p:nvSpPr>
        <p:spPr>
          <a:xfrm>
            <a:off x="6665213" y="2741250"/>
            <a:ext cx="15705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tr">
                <a:solidFill>
                  <a:srgbClr val="4A86E8"/>
                </a:solidFill>
                <a:latin typeface="Calibri"/>
                <a:ea typeface="Calibri"/>
                <a:cs typeface="Calibri"/>
                <a:sym typeface="Calibri"/>
              </a:rPr>
              <a:t>BİTİŞ TARİHİNİ AYARLA</a:t>
            </a:r>
            <a:endParaRPr>
              <a:solidFill>
                <a:srgbClr val="4A86E8"/>
              </a:solidFill>
              <a:latin typeface="Calibri"/>
              <a:ea typeface="Calibri"/>
              <a:cs typeface="Calibri"/>
              <a:sym typeface="Calibri"/>
            </a:endParaRPr>
          </a:p>
        </p:txBody>
      </p:sp>
      <p:sp>
        <p:nvSpPr>
          <p:cNvPr id="188" name="Google Shape;188;p20"/>
          <p:cNvSpPr txBox="1"/>
          <p:nvPr/>
        </p:nvSpPr>
        <p:spPr>
          <a:xfrm>
            <a:off x="373475" y="3342525"/>
            <a:ext cx="21234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tr">
                <a:latin typeface="Calibri"/>
                <a:ea typeface="Calibri"/>
                <a:cs typeface="Calibri"/>
                <a:sym typeface="Calibri"/>
              </a:rPr>
              <a:t>Günümüzün popüler proje yönetimi araçlarında, görevleri satır ve sütunlarda görüntülemenin bir yoludur.</a:t>
            </a:r>
            <a:endParaRPr>
              <a:latin typeface="Calibri"/>
              <a:ea typeface="Calibri"/>
              <a:cs typeface="Calibri"/>
              <a:sym typeface="Calibri"/>
            </a:endParaRPr>
          </a:p>
        </p:txBody>
      </p:sp>
      <p:sp>
        <p:nvSpPr>
          <p:cNvPr id="189" name="Google Shape;189;p20"/>
          <p:cNvSpPr txBox="1"/>
          <p:nvPr/>
        </p:nvSpPr>
        <p:spPr>
          <a:xfrm>
            <a:off x="3480850" y="3404425"/>
            <a:ext cx="19881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tr">
                <a:latin typeface="Calibri"/>
                <a:ea typeface="Calibri"/>
                <a:cs typeface="Calibri"/>
                <a:sym typeface="Calibri"/>
              </a:rPr>
              <a:t>Belirli görevler hakkında bir iş akışı oluşturarak sizi görevle ilgili konuşmaya götürür.</a:t>
            </a:r>
            <a:endParaRPr>
              <a:latin typeface="Calibri"/>
              <a:ea typeface="Calibri"/>
              <a:cs typeface="Calibri"/>
              <a:sym typeface="Calibri"/>
            </a:endParaRPr>
          </a:p>
        </p:txBody>
      </p:sp>
      <p:sp>
        <p:nvSpPr>
          <p:cNvPr id="190" name="Google Shape;190;p20"/>
          <p:cNvSpPr txBox="1"/>
          <p:nvPr/>
        </p:nvSpPr>
        <p:spPr>
          <a:xfrm>
            <a:off x="6012625" y="3342525"/>
            <a:ext cx="25905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tr">
                <a:latin typeface="Calibri"/>
                <a:ea typeface="Calibri"/>
                <a:cs typeface="Calibri"/>
                <a:sym typeface="Calibri"/>
              </a:rPr>
              <a:t>Chanty son tarih özelliği ile her zaman bir son tarih hakkında bilgilendirileceksiniz. Herhangi bir görevin durumunu ve önceliğini kontrol edebileceksiniz.</a:t>
            </a:r>
            <a:endParaRPr>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21"/>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tr">
                <a:solidFill>
                  <a:srgbClr val="3358FE"/>
                </a:solidFill>
              </a:rPr>
              <a:t>Güvenlik</a:t>
            </a:r>
            <a:endParaRPr>
              <a:solidFill>
                <a:srgbClr val="3358FE"/>
              </a:solidFill>
            </a:endParaRPr>
          </a:p>
        </p:txBody>
      </p:sp>
      <p:pic>
        <p:nvPicPr>
          <p:cNvPr id="196" name="Google Shape;196;p21"/>
          <p:cNvPicPr preferRelativeResize="0"/>
          <p:nvPr/>
        </p:nvPicPr>
        <p:blipFill rotWithShape="1">
          <a:blip r:embed="rId3">
            <a:alphaModFix/>
          </a:blip>
          <a:srcRect b="18448" l="16217" r="11866" t="13072"/>
          <a:stretch/>
        </p:blipFill>
        <p:spPr>
          <a:xfrm>
            <a:off x="983425" y="1885475"/>
            <a:ext cx="728725" cy="686275"/>
          </a:xfrm>
          <a:prstGeom prst="rect">
            <a:avLst/>
          </a:prstGeom>
          <a:noFill/>
          <a:ln>
            <a:noFill/>
          </a:ln>
        </p:spPr>
      </p:pic>
      <p:sp>
        <p:nvSpPr>
          <p:cNvPr id="197" name="Google Shape;197;p21"/>
          <p:cNvSpPr txBox="1"/>
          <p:nvPr/>
        </p:nvSpPr>
        <p:spPr>
          <a:xfrm>
            <a:off x="1839500" y="1812975"/>
            <a:ext cx="31482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tr">
                <a:latin typeface="Calibri"/>
                <a:ea typeface="Calibri"/>
                <a:cs typeface="Calibri"/>
                <a:sym typeface="Calibri"/>
              </a:rPr>
              <a:t>Veriler tamamen size aittir.Tüm mesajlarınız saklanmakla kalmaz,aynı zamanda uyumlu dışa aktarmadan da korur.</a:t>
            </a:r>
            <a:endParaRPr>
              <a:latin typeface="Calibri"/>
              <a:ea typeface="Calibri"/>
              <a:cs typeface="Calibri"/>
              <a:sym typeface="Calibri"/>
            </a:endParaRPr>
          </a:p>
        </p:txBody>
      </p:sp>
      <p:pic>
        <p:nvPicPr>
          <p:cNvPr id="198" name="Google Shape;198;p21"/>
          <p:cNvPicPr preferRelativeResize="0"/>
          <p:nvPr/>
        </p:nvPicPr>
        <p:blipFill rotWithShape="1">
          <a:blip r:embed="rId4">
            <a:alphaModFix/>
          </a:blip>
          <a:srcRect b="16379" l="16339" r="13292" t="13292"/>
          <a:stretch/>
        </p:blipFill>
        <p:spPr>
          <a:xfrm>
            <a:off x="1000800" y="3183725"/>
            <a:ext cx="693986" cy="686275"/>
          </a:xfrm>
          <a:prstGeom prst="rect">
            <a:avLst/>
          </a:prstGeom>
          <a:noFill/>
          <a:ln>
            <a:noFill/>
          </a:ln>
        </p:spPr>
      </p:pic>
      <p:sp>
        <p:nvSpPr>
          <p:cNvPr id="199" name="Google Shape;199;p21"/>
          <p:cNvSpPr txBox="1"/>
          <p:nvPr/>
        </p:nvSpPr>
        <p:spPr>
          <a:xfrm>
            <a:off x="1839500" y="3036400"/>
            <a:ext cx="31482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tr">
                <a:latin typeface="Calibri"/>
                <a:ea typeface="Calibri"/>
                <a:cs typeface="Calibri"/>
                <a:sym typeface="Calibri"/>
              </a:rPr>
              <a:t>Chanty, herkese açık web sitesi dahil tüm hizmetler için TLS(SSL) kullanarak HTTPS’yi zorlar. Tüm chanty özellikleri TLS1.2 ve üzeri tarafından yapılır. </a:t>
            </a:r>
            <a:endParaRPr>
              <a:latin typeface="Calibri"/>
              <a:ea typeface="Calibri"/>
              <a:cs typeface="Calibri"/>
              <a:sym typeface="Calibri"/>
            </a:endParaRPr>
          </a:p>
        </p:txBody>
      </p:sp>
      <p:pic>
        <p:nvPicPr>
          <p:cNvPr id="200" name="Google Shape;200;p21"/>
          <p:cNvPicPr preferRelativeResize="0"/>
          <p:nvPr/>
        </p:nvPicPr>
        <p:blipFill rotWithShape="1">
          <a:blip r:embed="rId5">
            <a:alphaModFix/>
          </a:blip>
          <a:srcRect b="9068" l="17203" r="5926" t="14920"/>
          <a:stretch/>
        </p:blipFill>
        <p:spPr>
          <a:xfrm>
            <a:off x="6678300" y="1803575"/>
            <a:ext cx="693975" cy="686275"/>
          </a:xfrm>
          <a:prstGeom prst="rect">
            <a:avLst/>
          </a:prstGeom>
          <a:noFill/>
          <a:ln>
            <a:noFill/>
          </a:ln>
        </p:spPr>
      </p:pic>
      <p:sp>
        <p:nvSpPr>
          <p:cNvPr id="201" name="Google Shape;201;p21"/>
          <p:cNvSpPr txBox="1"/>
          <p:nvPr/>
        </p:nvSpPr>
        <p:spPr>
          <a:xfrm>
            <a:off x="6034838" y="3036400"/>
            <a:ext cx="19809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tr">
                <a:latin typeface="Calibri"/>
                <a:ea typeface="Calibri"/>
                <a:cs typeface="Calibri"/>
                <a:sym typeface="Calibri"/>
              </a:rPr>
              <a:t>Chanty’de ki veri tabanlarınıza veya mesajlarınıza doğrudan erişim sağlayamazlar. </a:t>
            </a:r>
            <a:endParaRPr>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