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5" r:id="rId5"/>
    <p:sldId id="258" r:id="rId6"/>
    <p:sldId id="259" r:id="rId7"/>
    <p:sldId id="260" r:id="rId8"/>
    <p:sldId id="263" r:id="rId9"/>
    <p:sldId id="261" r:id="rId10"/>
    <p:sldId id="2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B408FB2-45B6-4F69-8CF9-EE192F9FBCB3}" type="datetimeFigureOut">
              <a:rPr lang="tr-TR" smtClean="0"/>
              <a:t>7.04.2022</a:t>
            </a:fld>
            <a:endParaRPr lang="tr-T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7965111C-69A6-4FCB-9B75-9243711C7CA9}" type="slidenum">
              <a:rPr lang="tr-TR" smtClean="0"/>
              <a:t>‹#›</a:t>
            </a:fld>
            <a:endParaRPr lang="tr-T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87492122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8B408FB2-45B6-4F69-8CF9-EE192F9FBCB3}" type="datetimeFigureOut">
              <a:rPr lang="tr-TR" smtClean="0"/>
              <a:t>7.04.2022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1439318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8B408FB2-45B6-4F69-8CF9-EE192F9FBCB3}" type="datetimeFigureOut">
              <a:rPr lang="tr-TR" smtClean="0"/>
              <a:t>7.04.2022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1638117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8B408FB2-45B6-4F69-8CF9-EE192F9FBCB3}" type="datetimeFigureOut">
              <a:rPr lang="tr-TR" smtClean="0"/>
              <a:t>7.04.2022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3114165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B408FB2-45B6-4F69-8CF9-EE192F9FBCB3}" type="datetimeFigureOut">
              <a:rPr lang="tr-TR" smtClean="0"/>
              <a:t>7.04.2022</a:t>
            </a:fld>
            <a:endParaRPr lang="tr-T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tr-T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7965111C-69A6-4FCB-9B75-9243711C7CA9}" type="slidenum">
              <a:rPr lang="tr-TR" smtClean="0"/>
              <a:t>‹#›</a:t>
            </a:fld>
            <a:endParaRPr lang="tr-T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33907965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tr-TR" smtClean="0"/>
              <a:t>Asıl başlık stili için tıklatın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8B408FB2-45B6-4F69-8CF9-EE192F9FBCB3}" type="datetimeFigureOut">
              <a:rPr lang="tr-TR" smtClean="0"/>
              <a:t>7.04.2022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18402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8B408FB2-45B6-4F69-8CF9-EE192F9FBCB3}" type="datetimeFigureOut">
              <a:rPr lang="tr-TR" smtClean="0"/>
              <a:t>7.04.2022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2721971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8B408FB2-45B6-4F69-8CF9-EE192F9FBCB3}" type="datetimeFigureOut">
              <a:rPr lang="tr-TR" smtClean="0"/>
              <a:t>7.04.2022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4246055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08FB2-45B6-4F69-8CF9-EE192F9FBCB3}" type="datetimeFigureOut">
              <a:rPr lang="tr-TR" smtClean="0"/>
              <a:t>7.04.2022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7965111C-69A6-4FCB-9B75-9243711C7CA9}" type="slidenum">
              <a:rPr lang="tr-TR" smtClean="0"/>
              <a:t>‹#›</a:t>
            </a:fld>
            <a:endParaRPr lang="tr-TR"/>
          </a:p>
        </p:txBody>
      </p:sp>
    </p:spTree>
    <p:extLst>
      <p:ext uri="{BB962C8B-B14F-4D97-AF65-F5344CB8AC3E}">
        <p14:creationId xmlns:p14="http://schemas.microsoft.com/office/powerpoint/2010/main" val="1702105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tr-TR" smtClean="0"/>
              <a:t>Asıl başlık stili için tıklatın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B408FB2-45B6-4F69-8CF9-EE192F9FBCB3}" type="datetimeFigureOut">
              <a:rPr lang="tr-TR" smtClean="0"/>
              <a:t>7.04.2022</a:t>
            </a:fld>
            <a:endParaRPr lang="tr-T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965111C-69A6-4FCB-9B75-9243711C7CA9}" type="slidenum">
              <a:rPr lang="tr-TR" smtClean="0"/>
              <a:t>‹#›</a:t>
            </a:fld>
            <a:endParaRPr lang="tr-T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86537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B408FB2-45B6-4F69-8CF9-EE192F9FBCB3}" type="datetimeFigureOut">
              <a:rPr lang="tr-TR" smtClean="0"/>
              <a:t>7.04.2022</a:t>
            </a:fld>
            <a:endParaRPr lang="tr-T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965111C-69A6-4FCB-9B75-9243711C7CA9}" type="slidenum">
              <a:rPr lang="tr-TR" smtClean="0"/>
              <a:t>‹#›</a:t>
            </a:fld>
            <a:endParaRPr lang="tr-T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10949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B408FB2-45B6-4F69-8CF9-EE192F9FBCB3}" type="datetimeFigureOut">
              <a:rPr lang="tr-TR" smtClean="0"/>
              <a:t>7.04.2022</a:t>
            </a:fld>
            <a:endParaRPr lang="tr-T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tr-T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7965111C-69A6-4FCB-9B75-9243711C7CA9}" type="slidenum">
              <a:rPr lang="tr-TR" smtClean="0"/>
              <a:t>‹#›</a:t>
            </a:fld>
            <a:endParaRPr lang="tr-T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99545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490750" y="2045076"/>
            <a:ext cx="9144000" cy="1936720"/>
          </a:xfrm>
        </p:spPr>
        <p:txBody>
          <a:bodyPr/>
          <a:lstStyle/>
          <a:p>
            <a:r>
              <a:rPr lang="tr-TR" dirty="0" smtClean="0"/>
              <a:t>AĞ TARAFSIZLIĞI ÜZERİNE SAVAŞ</a:t>
            </a:r>
            <a:endParaRPr lang="tr-TR" dirty="0"/>
          </a:p>
        </p:txBody>
      </p:sp>
      <p:sp>
        <p:nvSpPr>
          <p:cNvPr id="4" name="Metin kutusu 3"/>
          <p:cNvSpPr txBox="1"/>
          <p:nvPr/>
        </p:nvSpPr>
        <p:spPr>
          <a:xfrm>
            <a:off x="4971011" y="4547062"/>
            <a:ext cx="2427317" cy="861774"/>
          </a:xfrm>
          <a:prstGeom prst="rect">
            <a:avLst/>
          </a:prstGeom>
          <a:noFill/>
        </p:spPr>
        <p:txBody>
          <a:bodyPr wrap="square" rtlCol="0">
            <a:spAutoFit/>
          </a:bodyPr>
          <a:lstStyle/>
          <a:p>
            <a:pPr algn="ctr"/>
            <a:r>
              <a:rPr lang="tr-TR" sz="1600" dirty="0" smtClean="0"/>
              <a:t>İrem Özgürel</a:t>
            </a:r>
          </a:p>
          <a:p>
            <a:pPr algn="ctr"/>
            <a:r>
              <a:rPr lang="tr-TR" sz="1600" dirty="0" err="1" smtClean="0"/>
              <a:t>İremnaz</a:t>
            </a:r>
            <a:r>
              <a:rPr lang="tr-TR" sz="1600" dirty="0" smtClean="0"/>
              <a:t> Cengiz</a:t>
            </a:r>
          </a:p>
          <a:p>
            <a:pPr algn="ctr"/>
            <a:r>
              <a:rPr lang="tr-TR" sz="1600" dirty="0" smtClean="0"/>
              <a:t>Görkem Sağlam</a:t>
            </a:r>
            <a:endParaRPr lang="tr-TR" sz="1600" dirty="0"/>
          </a:p>
        </p:txBody>
      </p:sp>
    </p:spTree>
    <p:extLst>
      <p:ext uri="{BB962C8B-B14F-4D97-AF65-F5344CB8AC3E}">
        <p14:creationId xmlns:p14="http://schemas.microsoft.com/office/powerpoint/2010/main" val="4269334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21725" y="1529541"/>
            <a:ext cx="9601200" cy="3391593"/>
          </a:xfrm>
        </p:spPr>
        <p:txBody>
          <a:bodyPr>
            <a:normAutofit/>
          </a:bodyPr>
          <a:lstStyle/>
          <a:p>
            <a:pPr marL="0" indent="0">
              <a:buNone/>
            </a:pPr>
            <a:r>
              <a:rPr lang="tr-TR" b="1" dirty="0" smtClean="0"/>
              <a:t>Uygulamada </a:t>
            </a:r>
            <a:r>
              <a:rPr lang="tr-TR" b="1" dirty="0"/>
              <a:t>YBS </a:t>
            </a:r>
            <a:r>
              <a:rPr lang="tr-TR" b="1" dirty="0" smtClean="0"/>
              <a:t>2: </a:t>
            </a:r>
          </a:p>
          <a:p>
            <a:pPr marL="0" indent="0">
              <a:buNone/>
            </a:pPr>
            <a:endParaRPr lang="tr-TR" dirty="0" smtClean="0"/>
          </a:p>
          <a:p>
            <a:pPr marL="0" indent="0">
              <a:buNone/>
            </a:pPr>
            <a:r>
              <a:rPr lang="tr-TR" dirty="0" smtClean="0"/>
              <a:t>İndirme hızı: 29 </a:t>
            </a:r>
            <a:r>
              <a:rPr lang="tr-TR" dirty="0" err="1" smtClean="0"/>
              <a:t>mbs</a:t>
            </a:r>
            <a:endParaRPr lang="tr-TR" dirty="0" smtClean="0"/>
          </a:p>
          <a:p>
            <a:pPr marL="0" indent="0">
              <a:buNone/>
            </a:pPr>
            <a:r>
              <a:rPr lang="tr-TR" dirty="0" smtClean="0"/>
              <a:t>Yükleme hızı: 70 </a:t>
            </a:r>
            <a:r>
              <a:rPr lang="tr-TR" dirty="0" err="1" smtClean="0"/>
              <a:t>mbs</a:t>
            </a:r>
            <a:endParaRPr lang="tr-TR" dirty="0" smtClean="0"/>
          </a:p>
          <a:p>
            <a:pPr marL="0" indent="0">
              <a:buNone/>
            </a:pPr>
            <a:r>
              <a:rPr lang="tr-TR" dirty="0" smtClean="0"/>
              <a:t>Günde gönderilen e-posta sayısı: 20</a:t>
            </a:r>
          </a:p>
          <a:p>
            <a:pPr marL="0" indent="0">
              <a:buNone/>
            </a:pPr>
            <a:r>
              <a:rPr lang="tr-TR" dirty="0" smtClean="0"/>
              <a:t>Gönderilen e-posta boyutları ortalama: 25 </a:t>
            </a:r>
            <a:r>
              <a:rPr lang="tr-TR" dirty="0" err="1" smtClean="0"/>
              <a:t>mb</a:t>
            </a:r>
            <a:endParaRPr lang="tr-TR" dirty="0" smtClean="0"/>
          </a:p>
          <a:p>
            <a:pPr marL="0" indent="0">
              <a:buNone/>
            </a:pPr>
            <a:r>
              <a:rPr lang="tr-TR" dirty="0" smtClean="0"/>
              <a:t>Youtube videosu boyutu: 5 </a:t>
            </a:r>
            <a:r>
              <a:rPr lang="tr-TR" dirty="0" err="1" smtClean="0"/>
              <a:t>dk</a:t>
            </a:r>
            <a:r>
              <a:rPr lang="tr-TR" dirty="0" smtClean="0"/>
              <a:t> ortalama 24 </a:t>
            </a:r>
            <a:r>
              <a:rPr lang="tr-TR" dirty="0" err="1" smtClean="0"/>
              <a:t>mb</a:t>
            </a:r>
            <a:r>
              <a:rPr lang="tr-TR" dirty="0" smtClean="0"/>
              <a:t>, 10 </a:t>
            </a:r>
            <a:r>
              <a:rPr lang="tr-TR" dirty="0" err="1" smtClean="0"/>
              <a:t>dk</a:t>
            </a:r>
            <a:r>
              <a:rPr lang="tr-TR" dirty="0" smtClean="0"/>
              <a:t> 100 </a:t>
            </a:r>
            <a:r>
              <a:rPr lang="tr-TR" dirty="0" err="1" smtClean="0"/>
              <a:t>mb</a:t>
            </a:r>
            <a:endParaRPr lang="tr-TR" dirty="0" smtClean="0"/>
          </a:p>
          <a:p>
            <a:pPr marL="0" indent="0">
              <a:buNone/>
            </a:pPr>
            <a:endParaRPr lang="tr-TR" dirty="0" smtClean="0"/>
          </a:p>
          <a:p>
            <a:pPr marL="0" indent="0">
              <a:buNone/>
            </a:pPr>
            <a:endParaRPr lang="tr-TR" dirty="0"/>
          </a:p>
        </p:txBody>
      </p:sp>
    </p:spTree>
    <p:extLst>
      <p:ext uri="{BB962C8B-B14F-4D97-AF65-F5344CB8AC3E}">
        <p14:creationId xmlns:p14="http://schemas.microsoft.com/office/powerpoint/2010/main" val="1240259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79913" y="1405434"/>
            <a:ext cx="9601200" cy="3581400"/>
          </a:xfrm>
        </p:spPr>
        <p:txBody>
          <a:bodyPr/>
          <a:lstStyle/>
          <a:p>
            <a:r>
              <a:rPr lang="tr-TR" dirty="0" smtClean="0"/>
              <a:t>Bir ağı ne amaçla, ne yoğunlukla kullanırsak, bant genişliği de o kadar artacaktır.</a:t>
            </a:r>
          </a:p>
          <a:p>
            <a:r>
              <a:rPr lang="tr-TR" dirty="0" smtClean="0"/>
              <a:t>Kullanıcıların ağda  harcadığı bant genişliği, şirketlerin tarifeler üzerinde yapacakları ücretlendirmeye tartışma konusu olmuştur. Şirketler ne kadar çok kullanıcı olursa ve bant genişliği ne kadar artarsa, o kadar çok ücretin artacağını savunuyorlar.</a:t>
            </a:r>
          </a:p>
          <a:p>
            <a:r>
              <a:rPr lang="tr-TR" dirty="0" smtClean="0"/>
              <a:t>Ağ tarafsızlığı: internet servis sağlayıcılarının müşterilerine içerik ve uygulamalara eşit imkan veya haklar savunulmasını fikridir. (İlk gelen - ilk hizmeti alır.)</a:t>
            </a:r>
          </a:p>
          <a:p>
            <a:r>
              <a:rPr lang="tr-TR" dirty="0" smtClean="0"/>
              <a:t>Fakat telekomünikasyon ve kablolu yayın işletmeleri bu düzenlemeden memnun değildirler.  Bu işletmeler yukarıdaki gibi kullanıcı ve bant genişliği ne kadar artarsa, ücretinde o kadar arttırılmasını istemektedir ve bu tarafsızlığa genel anlamda karsıdırlar.</a:t>
            </a:r>
          </a:p>
          <a:p>
            <a:pPr marL="0" indent="0">
              <a:buNone/>
            </a:pPr>
            <a:endParaRPr lang="tr-TR" dirty="0" smtClean="0"/>
          </a:p>
        </p:txBody>
      </p:sp>
    </p:spTree>
    <p:extLst>
      <p:ext uri="{BB962C8B-B14F-4D97-AF65-F5344CB8AC3E}">
        <p14:creationId xmlns:p14="http://schemas.microsoft.com/office/powerpoint/2010/main" val="1519559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467853" y="970548"/>
            <a:ext cx="9601200" cy="4724399"/>
          </a:xfrm>
        </p:spPr>
        <p:txBody>
          <a:bodyPr>
            <a:normAutofit lnSpcReduction="10000"/>
          </a:bodyPr>
          <a:lstStyle/>
          <a:p>
            <a:r>
              <a:rPr lang="tr-TR" dirty="0" smtClean="0"/>
              <a:t>Bu işletmeler, işletme içi yatırımlarını finanse etmek için en uygun yol olduğu için tarafsızlığı savunurlar.</a:t>
            </a:r>
          </a:p>
          <a:p>
            <a:r>
              <a:rPr lang="tr-TR" dirty="0" smtClean="0"/>
              <a:t>Farklı araştırmacılar ise internetteki bant genişliğinin ve kullanıcı sayesinin artmasına bağlı olarak, ortaya çıkabilecek yoğunluğu gidermek için, gereken teknolojinindi hızla gelişeceğini savunarak, ağ tarafsızlığını savunur.</a:t>
            </a:r>
          </a:p>
          <a:p>
            <a:r>
              <a:rPr lang="tr-TR" dirty="0" smtClean="0"/>
              <a:t>Ağ tarafsızlığı konusunda, telekomünikasyon ve kablolu şirketlerin en büyük rakipleri Google ve amazondur. Google ve amazon ağın tarafsız olması gerektiğini savunmaktadır.</a:t>
            </a:r>
          </a:p>
          <a:p>
            <a:r>
              <a:rPr lang="tr-TR" dirty="0" smtClean="0"/>
              <a:t>Ağın tarafsız olmasını isteyen yapılar, interneti kullanan herkesin yeni girişimlerde bulunarak, ağa veya internete alışacağına ve bu konuda cesaretleneceğine inanırlar ve buna bağlı olarak yeni is alanları oluşacağını ve istihdam sağlanacağını öngörürler.</a:t>
            </a:r>
          </a:p>
          <a:p>
            <a:r>
              <a:rPr lang="tr-TR" dirty="0" smtClean="0"/>
              <a:t>Ağın tarafsız olmasını istemeyen yapılar ise, asri internet kullanımı ve kablosuz trafikle basa çıkabilmek için, ağa bağlı bazı özelliklerin kısıtlanacağını öngörür.</a:t>
            </a:r>
          </a:p>
          <a:p>
            <a:pPr marL="0" indent="0">
              <a:buNone/>
            </a:pPr>
            <a:endParaRPr lang="tr-TR" dirty="0" smtClean="0"/>
          </a:p>
          <a:p>
            <a:endParaRPr lang="tr-TR" dirty="0"/>
          </a:p>
        </p:txBody>
      </p:sp>
    </p:spTree>
    <p:extLst>
      <p:ext uri="{BB962C8B-B14F-4D97-AF65-F5344CB8AC3E}">
        <p14:creationId xmlns:p14="http://schemas.microsoft.com/office/powerpoint/2010/main" val="623421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15162" y="1470332"/>
            <a:ext cx="9601200" cy="3581400"/>
          </a:xfrm>
        </p:spPr>
        <p:txBody>
          <a:bodyPr/>
          <a:lstStyle/>
          <a:p>
            <a:r>
              <a:rPr lang="tr-TR" dirty="0" smtClean="0"/>
              <a:t>Fakat kısıtlanmış bir ağ serbest piyasa ve demokrasi için zaruri bir hale gelir. Çünkü artık ticaret ve toplumlar her gün daha da çevrimiçi bir şekilde hareket eder.</a:t>
            </a:r>
          </a:p>
          <a:p>
            <a:r>
              <a:rPr lang="tr-TR" dirty="0" smtClean="0"/>
              <a:t>Ağ sahipleri ise ağ tarafsızlığının, yaratıcılığı öldürerek, ülkeler arası rekabete zarar vereceğini, aşırı internet talebini ve kablosuz  trafikle basa çıkabilmek için ağların yeteneklerini kısıtlayacağını öne sürerler.</a:t>
            </a:r>
          </a:p>
          <a:p>
            <a:r>
              <a:rPr lang="tr-TR" dirty="0" smtClean="0"/>
              <a:t>Bunun en büyük örneği ABD'dir. ABD'de internet, hız, maliyet, alınan hizmet kalitesi ve hatta güvenilirlik acısından, bu alanda çoğu ülkenin gerisinde kalmaktadır.</a:t>
            </a:r>
            <a:endParaRPr lang="tr-TR" dirty="0"/>
          </a:p>
        </p:txBody>
      </p:sp>
    </p:spTree>
    <p:extLst>
      <p:ext uri="{BB962C8B-B14F-4D97-AF65-F5344CB8AC3E}">
        <p14:creationId xmlns:p14="http://schemas.microsoft.com/office/powerpoint/2010/main" val="3745546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13411" y="1512915"/>
            <a:ext cx="9601200" cy="3358344"/>
          </a:xfrm>
        </p:spPr>
        <p:txBody>
          <a:bodyPr>
            <a:normAutofit lnSpcReduction="10000"/>
          </a:bodyPr>
          <a:lstStyle/>
          <a:p>
            <a:pPr marL="0" indent="0">
              <a:buNone/>
            </a:pPr>
            <a:r>
              <a:rPr lang="tr-TR" b="1" dirty="0" smtClean="0"/>
              <a:t>Soru 1: </a:t>
            </a:r>
            <a:r>
              <a:rPr lang="tr-TR" dirty="0" smtClean="0"/>
              <a:t>Ağ tarafsızlığı nedir? Niçin internet şu ana kadar ağ tarafsı</a:t>
            </a:r>
            <a:r>
              <a:rPr lang="tr-TR" dirty="0"/>
              <a:t>z</a:t>
            </a:r>
            <a:r>
              <a:rPr lang="tr-TR" dirty="0" smtClean="0"/>
              <a:t>lığı altında işletilmiştir?</a:t>
            </a:r>
          </a:p>
          <a:p>
            <a:pPr marL="0" indent="0">
              <a:buNone/>
            </a:pPr>
            <a:endParaRPr lang="tr-TR" dirty="0" smtClean="0"/>
          </a:p>
          <a:p>
            <a:pPr marL="0" indent="0">
              <a:buNone/>
            </a:pPr>
            <a:r>
              <a:rPr lang="tr-TR" b="1" dirty="0" smtClean="0"/>
              <a:t>Cevap: </a:t>
            </a:r>
            <a:r>
              <a:rPr lang="tr-TR" dirty="0" smtClean="0"/>
              <a:t>Ağ tarafsızlığı internet servis sağlayıcılarının müşterilerine içerik ve uygulamalara eşit erişim imkanı vermesi, farklı </a:t>
            </a:r>
            <a:r>
              <a:rPr lang="tr-TR" dirty="0"/>
              <a:t>ücretlendirme </a:t>
            </a:r>
            <a:r>
              <a:rPr lang="tr-TR" dirty="0" smtClean="0"/>
              <a:t>yapmadan </a:t>
            </a:r>
            <a:r>
              <a:rPr lang="tr-TR" dirty="0"/>
              <a:t>veya bant genişliğini </a:t>
            </a:r>
            <a:r>
              <a:rPr lang="tr-TR" dirty="0" smtClean="0"/>
              <a:t>daraltmadan </a:t>
            </a:r>
            <a:r>
              <a:rPr lang="tr-TR" dirty="0"/>
              <a:t>internet kullanıcılarına karşı ayırım yapmaması </a:t>
            </a:r>
            <a:r>
              <a:rPr lang="tr-TR" dirty="0" smtClean="0"/>
              <a:t>gerekliliği anlamına gelir.</a:t>
            </a:r>
          </a:p>
          <a:p>
            <a:pPr marL="0" indent="0">
              <a:buNone/>
            </a:pPr>
            <a:r>
              <a:rPr lang="tr-TR" dirty="0" smtClean="0"/>
              <a:t>Eğer internet ağ tarafsızlığı altında kullanılmamış olsaydı, kullanıcıların internet talepleri ağ kapasitesini aşarsa, bu internetin durması anlamına gelmeyebilir fakat böyle bir durumda kullanıcılar Youtube Facebook ve diğer veri-yoğun hizmetlerin çok yavaş performansı ve çok düşük indirme hızlarıyla karşı karşıya kalacaklardır.</a:t>
            </a:r>
          </a:p>
          <a:p>
            <a:endParaRPr lang="tr-TR" dirty="0"/>
          </a:p>
          <a:p>
            <a:pPr marL="0" indent="0">
              <a:buNone/>
            </a:pPr>
            <a:endParaRPr lang="tr-TR" dirty="0"/>
          </a:p>
        </p:txBody>
      </p:sp>
    </p:spTree>
    <p:extLst>
      <p:ext uri="{BB962C8B-B14F-4D97-AF65-F5344CB8AC3E}">
        <p14:creationId xmlns:p14="http://schemas.microsoft.com/office/powerpoint/2010/main" val="2477520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46662" y="1313411"/>
            <a:ext cx="9601200" cy="3581400"/>
          </a:xfrm>
        </p:spPr>
        <p:txBody>
          <a:bodyPr/>
          <a:lstStyle/>
          <a:p>
            <a:pPr marL="0" indent="0">
              <a:buNone/>
            </a:pPr>
            <a:r>
              <a:rPr lang="tr-TR" b="1" dirty="0" smtClean="0"/>
              <a:t>Soru 2: </a:t>
            </a:r>
            <a:r>
              <a:rPr lang="tr-TR" dirty="0" smtClean="0"/>
              <a:t>Kimler ağ tarafsızlığından yanadır, kimler karşısındadır, neden?</a:t>
            </a:r>
          </a:p>
          <a:p>
            <a:pPr marL="0" indent="0">
              <a:buNone/>
            </a:pPr>
            <a:endParaRPr lang="tr-TR" dirty="0"/>
          </a:p>
          <a:p>
            <a:pPr marL="0" indent="0">
              <a:buNone/>
            </a:pPr>
            <a:r>
              <a:rPr lang="tr-TR" b="1" dirty="0" smtClean="0"/>
              <a:t>Cevap: </a:t>
            </a:r>
            <a:r>
              <a:rPr lang="tr-TR" dirty="0" smtClean="0"/>
              <a:t>Ağ tarafsızlığı ittifakının savunucuları arasından Move-on.org , Hristiyan Birliği, Amerikan Kütüphane Birliği, tüketici grupları, pek çok blogcu ve küçük işletmeler ile Google ve Amazon gibi bazı büyük internet işletmeleri yer almaktadır.</a:t>
            </a:r>
          </a:p>
          <a:p>
            <a:pPr marL="0" indent="0">
              <a:buNone/>
            </a:pPr>
            <a:r>
              <a:rPr lang="tr-TR" dirty="0" smtClean="0"/>
              <a:t>Fakat telekomünikasyon ve kablolu yayın işletmeleri (</a:t>
            </a:r>
            <a:r>
              <a:rPr lang="tr-TR" dirty="0" err="1" smtClean="0"/>
              <a:t>örn:Comcast</a:t>
            </a:r>
            <a:r>
              <a:rPr lang="tr-TR" dirty="0" smtClean="0"/>
              <a:t>) bu düzenlemeden memnun değillerdir. Onlar, internet üzerinde dağıtılan içeriğin harcadığı bant genişliğine göre farklı ücretlendirmenin olmasını istemektedirler. Bu işletmeler farklı ücretlendirmenin, ağ altyapılarına yaptıkları yatırımları finanse etmek için ‘en adil yol’ olduğuna inanmaktadır.</a:t>
            </a:r>
            <a:endParaRPr lang="tr-TR" dirty="0"/>
          </a:p>
        </p:txBody>
      </p:sp>
    </p:spTree>
    <p:extLst>
      <p:ext uri="{BB962C8B-B14F-4D97-AF65-F5344CB8AC3E}">
        <p14:creationId xmlns:p14="http://schemas.microsoft.com/office/powerpoint/2010/main" val="2220646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438102" y="1596043"/>
            <a:ext cx="9601200" cy="3581400"/>
          </a:xfrm>
        </p:spPr>
        <p:txBody>
          <a:bodyPr/>
          <a:lstStyle/>
          <a:p>
            <a:pPr marL="0" indent="0">
              <a:buNone/>
            </a:pPr>
            <a:r>
              <a:rPr lang="tr-TR" b="1" dirty="0" smtClean="0"/>
              <a:t>Soru 3</a:t>
            </a:r>
            <a:r>
              <a:rPr lang="tr-TR" dirty="0" smtClean="0"/>
              <a:t>: Eğer internet kademeli hizmet modeline geçerse, bireysel kullanıcılar, işletmeler ve devlet bundan nasıl etkilenir?</a:t>
            </a:r>
          </a:p>
          <a:p>
            <a:pPr marL="0" indent="0">
              <a:buNone/>
            </a:pPr>
            <a:endParaRPr lang="tr-TR" dirty="0"/>
          </a:p>
          <a:p>
            <a:pPr marL="0" indent="0">
              <a:buNone/>
            </a:pPr>
            <a:r>
              <a:rPr lang="tr-TR" b="1" dirty="0"/>
              <a:t>Cevap</a:t>
            </a:r>
            <a:r>
              <a:rPr lang="tr-TR" b="1" dirty="0" smtClean="0"/>
              <a:t>: </a:t>
            </a:r>
            <a:r>
              <a:rPr lang="tr-TR" dirty="0" smtClean="0"/>
              <a:t>Katmanlı </a:t>
            </a:r>
            <a:r>
              <a:rPr lang="tr-TR" dirty="0"/>
              <a:t>hizmet, yüksek bant genişliği uygulamaları için hizmet kalitesi standartlarının korunmasına yardımcı olur. </a:t>
            </a:r>
            <a:r>
              <a:rPr lang="tr-TR" dirty="0" smtClean="0"/>
              <a:t>Bu</a:t>
            </a:r>
            <a:r>
              <a:rPr lang="tr-TR" dirty="0"/>
              <a:t>, daha iyi hizmet seviyeleri için artan maliyetlere neden olur</a:t>
            </a:r>
            <a:r>
              <a:rPr lang="tr-TR" dirty="0" smtClean="0"/>
              <a:t>.</a:t>
            </a:r>
          </a:p>
          <a:p>
            <a:pPr marL="0" indent="0">
              <a:buNone/>
            </a:pPr>
            <a:r>
              <a:rPr lang="tr-TR" dirty="0" smtClean="0"/>
              <a:t>Bireysel kullanıcılar, kademeli hizmette her kademe için farklı ücretlendirmeye tabi tutulduğu için zararlı çıkar.</a:t>
            </a:r>
          </a:p>
          <a:p>
            <a:pPr marL="0" indent="0">
              <a:buNone/>
            </a:pPr>
            <a:endParaRPr lang="tr-TR" dirty="0" smtClean="0"/>
          </a:p>
        </p:txBody>
      </p:sp>
    </p:spTree>
    <p:extLst>
      <p:ext uri="{BB962C8B-B14F-4D97-AF65-F5344CB8AC3E}">
        <p14:creationId xmlns:p14="http://schemas.microsoft.com/office/powerpoint/2010/main" val="1204724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512916" y="1737359"/>
            <a:ext cx="9601200" cy="2984269"/>
          </a:xfrm>
        </p:spPr>
        <p:txBody>
          <a:bodyPr/>
          <a:lstStyle/>
          <a:p>
            <a:pPr marL="0" indent="0">
              <a:buNone/>
            </a:pPr>
            <a:r>
              <a:rPr lang="tr-TR" b="1" dirty="0" smtClean="0"/>
              <a:t>Soru 4: </a:t>
            </a:r>
            <a:r>
              <a:rPr lang="tr-TR" dirty="0" smtClean="0"/>
              <a:t>Siz ağ tarafsızlığını zorlayan kanuni düzenlemelerden yana mısınız? Neden?</a:t>
            </a:r>
          </a:p>
          <a:p>
            <a:pPr marL="0" indent="0">
              <a:buNone/>
            </a:pPr>
            <a:endParaRPr lang="tr-TR" dirty="0"/>
          </a:p>
          <a:p>
            <a:pPr marL="0" indent="0">
              <a:buNone/>
            </a:pPr>
            <a:r>
              <a:rPr lang="tr-TR" b="1" dirty="0" smtClean="0"/>
              <a:t>Cevap: </a:t>
            </a:r>
            <a:r>
              <a:rPr lang="tr-TR" dirty="0" smtClean="0"/>
              <a:t>Şirketler bu konuda hak veriyoruz. Çünkü şirketler yeniliklere ve bu büyük ağ trafiğine yetişmek zorunda kalarak maliyet harcıyorlar. Belirli ücretlendirme politikaları ile internetin uygun erişilebilir bir şekilde sağlanması en iyi yol olur. </a:t>
            </a:r>
          </a:p>
        </p:txBody>
      </p:sp>
    </p:spTree>
    <p:extLst>
      <p:ext uri="{BB962C8B-B14F-4D97-AF65-F5344CB8AC3E}">
        <p14:creationId xmlns:p14="http://schemas.microsoft.com/office/powerpoint/2010/main" val="3498337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88225" y="856211"/>
            <a:ext cx="9601200" cy="4596938"/>
          </a:xfrm>
        </p:spPr>
        <p:txBody>
          <a:bodyPr>
            <a:normAutofit lnSpcReduction="10000"/>
          </a:bodyPr>
          <a:lstStyle/>
          <a:p>
            <a:pPr marL="0" indent="0">
              <a:buNone/>
            </a:pPr>
            <a:r>
              <a:rPr lang="tr-TR" b="1" dirty="0"/>
              <a:t>Uygulamada YBS 1: </a:t>
            </a:r>
            <a:r>
              <a:rPr lang="tr-TR" dirty="0"/>
              <a:t>Ağ tarafsızlığı savunucuları neden bunu savunur?</a:t>
            </a:r>
          </a:p>
          <a:p>
            <a:pPr marL="0" indent="0">
              <a:buNone/>
            </a:pPr>
            <a:endParaRPr lang="tr-TR" dirty="0"/>
          </a:p>
          <a:p>
            <a:pPr marL="0" indent="0">
              <a:buNone/>
            </a:pPr>
            <a:r>
              <a:rPr lang="tr-TR" b="1" dirty="0"/>
              <a:t>Cevap: </a:t>
            </a:r>
            <a:r>
              <a:rPr lang="tr-TR" dirty="0"/>
              <a:t>Ağ tarafsızlığı </a:t>
            </a:r>
            <a:r>
              <a:rPr lang="tr-TR" dirty="0"/>
              <a:t>savunucuları, tarafsız internetin herkesin yeni girişimlerde bulunmasını cesaretlendirdiğimi savunmaktadırlar. Bunun için de yenilikçiler ne telefon veya kablolu yayın işletmelerinden, ne de diğer yetkililerden izin almak zorunda değildirler. Ağ tarafsızlığı savunucuları sırf bu nedenle sayısız yeni iş </a:t>
            </a:r>
            <a:r>
              <a:rPr lang="tr-TR" dirty="0" err="1"/>
              <a:t>alanlarnın</a:t>
            </a:r>
            <a:r>
              <a:rPr lang="tr-TR" dirty="0"/>
              <a:t> ortaya çıktığını ileri sürmektedirler.</a:t>
            </a:r>
          </a:p>
          <a:p>
            <a:pPr marL="0" indent="0">
              <a:buNone/>
            </a:pPr>
            <a:endParaRPr lang="tr-TR" dirty="0"/>
          </a:p>
          <a:p>
            <a:r>
              <a:rPr lang="tr-TR" dirty="0"/>
              <a:t>Dijital hakları ve özgürlükleri koruma</a:t>
            </a:r>
          </a:p>
          <a:p>
            <a:r>
              <a:rPr lang="tr-TR" dirty="0"/>
              <a:t>Rekabeti ve yeniliği teşvik etme</a:t>
            </a:r>
          </a:p>
          <a:p>
            <a:r>
              <a:rPr lang="tr-TR" dirty="0"/>
              <a:t>Aldatıcı hizmetleri </a:t>
            </a:r>
            <a:r>
              <a:rPr lang="tr-TR" dirty="0"/>
              <a:t>engelleme</a:t>
            </a:r>
          </a:p>
          <a:p>
            <a:r>
              <a:rPr lang="tr-TR" dirty="0"/>
              <a:t>Küçük işletmeleri </a:t>
            </a:r>
            <a:r>
              <a:rPr lang="tr-TR" dirty="0"/>
              <a:t>destekleme</a:t>
            </a:r>
            <a:endParaRPr lang="tr-TR" dirty="0"/>
          </a:p>
          <a:p>
            <a:endParaRPr lang="tr-TR" dirty="0" smtClean="0"/>
          </a:p>
          <a:p>
            <a:endParaRPr lang="tr-TR" dirty="0"/>
          </a:p>
        </p:txBody>
      </p:sp>
    </p:spTree>
    <p:extLst>
      <p:ext uri="{BB962C8B-B14F-4D97-AF65-F5344CB8AC3E}">
        <p14:creationId xmlns:p14="http://schemas.microsoft.com/office/powerpoint/2010/main" val="40571184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TM10001105[[fn=Kırpma]]</Template>
  <TotalTime>82</TotalTime>
  <Words>762</Words>
  <Application>Microsoft Office PowerPoint</Application>
  <PresentationFormat>Geniş ekran</PresentationFormat>
  <Paragraphs>46</Paragraphs>
  <Slides>10</Slides>
  <Notes>0</Notes>
  <HiddenSlides>0</HiddenSlides>
  <MMClips>0</MMClips>
  <ScaleCrop>false</ScaleCrop>
  <HeadingPairs>
    <vt:vector size="6" baseType="variant">
      <vt:variant>
        <vt:lpstr>Kullanılan Yazı Tipleri</vt:lpstr>
      </vt:variant>
      <vt:variant>
        <vt:i4>1</vt:i4>
      </vt:variant>
      <vt:variant>
        <vt:lpstr>Tema</vt:lpstr>
      </vt:variant>
      <vt:variant>
        <vt:i4>1</vt:i4>
      </vt:variant>
      <vt:variant>
        <vt:lpstr>Slayt Başlıkları</vt:lpstr>
      </vt:variant>
      <vt:variant>
        <vt:i4>10</vt:i4>
      </vt:variant>
    </vt:vector>
  </HeadingPairs>
  <TitlesOfParts>
    <vt:vector size="12" baseType="lpstr">
      <vt:lpstr>Franklin Gothic Book</vt:lpstr>
      <vt:lpstr>Crop</vt:lpstr>
      <vt:lpstr>AĞ TARAFSIZLIĞI ÜZERİNE SAVAŞ</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HALIC UNIVERSITESI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AĞ TARAFSIZLIĞI ÜZERİNE SAVAŞ</dc:title>
  <dc:creator>"%username%"</dc:creator>
  <cp:lastModifiedBy>"%username%"</cp:lastModifiedBy>
  <cp:revision>12</cp:revision>
  <dcterms:created xsi:type="dcterms:W3CDTF">2022-04-07T10:29:27Z</dcterms:created>
  <dcterms:modified xsi:type="dcterms:W3CDTF">2022-04-07T11:51:41Z</dcterms:modified>
</cp:coreProperties>
</file>